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33"/>
  </p:notesMasterIdLst>
  <p:handoutMasterIdLst>
    <p:handoutMasterId r:id="rId34"/>
  </p:handoutMasterIdLst>
  <p:sldIdLst>
    <p:sldId id="394" r:id="rId3"/>
    <p:sldId id="395" r:id="rId4"/>
    <p:sldId id="440" r:id="rId5"/>
    <p:sldId id="439" r:id="rId6"/>
    <p:sldId id="396" r:id="rId7"/>
    <p:sldId id="397" r:id="rId8"/>
    <p:sldId id="398" r:id="rId9"/>
    <p:sldId id="435" r:id="rId10"/>
    <p:sldId id="399" r:id="rId11"/>
    <p:sldId id="432" r:id="rId12"/>
    <p:sldId id="433" r:id="rId13"/>
    <p:sldId id="401" r:id="rId14"/>
    <p:sldId id="402" r:id="rId15"/>
    <p:sldId id="403" r:id="rId16"/>
    <p:sldId id="404" r:id="rId17"/>
    <p:sldId id="405" r:id="rId18"/>
    <p:sldId id="406" r:id="rId19"/>
    <p:sldId id="411" r:id="rId20"/>
    <p:sldId id="408" r:id="rId21"/>
    <p:sldId id="436" r:id="rId22"/>
    <p:sldId id="414" r:id="rId23"/>
    <p:sldId id="412" r:id="rId24"/>
    <p:sldId id="415" r:id="rId25"/>
    <p:sldId id="416" r:id="rId26"/>
    <p:sldId id="417" r:id="rId27"/>
    <p:sldId id="419" r:id="rId28"/>
    <p:sldId id="421" r:id="rId29"/>
    <p:sldId id="441" r:id="rId30"/>
    <p:sldId id="352" r:id="rId31"/>
    <p:sldId id="393" r:id="rId32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6C0AA"/>
    <a:srgbClr val="F9F0AB"/>
    <a:srgbClr val="F9E6AB"/>
    <a:srgbClr val="F9FAAB"/>
    <a:srgbClr val="767691"/>
    <a:srgbClr val="7676AA"/>
    <a:srgbClr val="603A14"/>
    <a:srgbClr val="E85C0E"/>
    <a:srgbClr val="BAB398"/>
    <a:srgbClr val="ADA485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294" autoAdjust="0"/>
    <p:restoredTop sz="94660" autoAdjust="0"/>
  </p:normalViewPr>
  <p:slideViewPr>
    <p:cSldViewPr>
      <p:cViewPr varScale="1">
        <p:scale>
          <a:sx n="115" d="100"/>
          <a:sy n="115" d="100"/>
        </p:scale>
        <p:origin x="132" y="132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6/1/2015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6/1/2015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7554096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166641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28007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0301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14976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4122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7620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6/1/2015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 userDrawn="1"/>
        </p:nvSpPr>
        <p:spPr>
          <a:xfrm rot="20967018">
            <a:off x="52437" y="3176455"/>
            <a:ext cx="7313295" cy="1261884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0000" b="1" kern="1200" noProof="0" dirty="0" smtClean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Questions?</a:t>
            </a:r>
            <a:endParaRPr lang="en-US" sz="100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603A14"/>
                </a:solidFill>
              </a:rPr>
              <a:t>?</a:t>
            </a:r>
            <a:endParaRPr lang="en-US" sz="2400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8799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6/1/2015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72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://softuni.bg/" TargetMode="External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3.png"/><Relationship Id="rId4" Type="http://schemas.openxmlformats.org/officeDocument/2006/relationships/image" Target="../media/image7.png"/><Relationship Id="rId9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hyperlink" Target="http://www.nakov.com/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3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hyperlink" Target="http://softuni.bg/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jpeg"/><Relationship Id="rId7" Type="http://schemas.openxmlformats.org/officeDocument/2006/relationships/image" Target="../media/image55.pn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10" Type="http://schemas.openxmlformats.org/officeDocument/2006/relationships/image" Target="../media/image58.jpeg"/><Relationship Id="rId4" Type="http://schemas.openxmlformats.org/officeDocument/2006/relationships/image" Target="../media/image52.png"/><Relationship Id="rId9" Type="http://schemas.openxmlformats.org/officeDocument/2006/relationships/image" Target="../media/image5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trainings/1149/OOP-June-2015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softuni.bg/forum" TargetMode="External"/><Relationship Id="rId4" Type="http://schemas.openxmlformats.org/officeDocument/2006/relationships/image" Target="../media/image59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bg/" TargetMode="External"/><Relationship Id="rId2" Type="http://schemas.openxmlformats.org/officeDocument/2006/relationships/hyperlink" Target="http://www.softuni.bg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hyperlink" Target="http://www.softwaregroup-bg.com/" TargetMode="External"/><Relationship Id="rId18" Type="http://schemas.openxmlformats.org/officeDocument/2006/relationships/image" Target="../media/image24.png"/><Relationship Id="rId3" Type="http://schemas.openxmlformats.org/officeDocument/2006/relationships/hyperlink" Target="http://www.vivacom.bg/" TargetMode="External"/><Relationship Id="rId7" Type="http://schemas.openxmlformats.org/officeDocument/2006/relationships/hyperlink" Target="http://www.sbtech.com/" TargetMode="External"/><Relationship Id="rId12" Type="http://schemas.openxmlformats.org/officeDocument/2006/relationships/image" Target="../media/image20.png"/><Relationship Id="rId17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png"/><Relationship Id="rId11" Type="http://schemas.openxmlformats.org/officeDocument/2006/relationships/hyperlink" Target="http://smartit.bg/" TargetMode="External"/><Relationship Id="rId5" Type="http://schemas.openxmlformats.org/officeDocument/2006/relationships/hyperlink" Target="http://xs-software.com/" TargetMode="External"/><Relationship Id="rId15" Type="http://schemas.openxmlformats.org/officeDocument/2006/relationships/hyperlink" Target="http://www.superhosting.bg/" TargetMode="External"/><Relationship Id="rId10" Type="http://schemas.openxmlformats.org/officeDocument/2006/relationships/image" Target="../media/image19.png"/><Relationship Id="rId19" Type="http://schemas.openxmlformats.org/officeDocument/2006/relationships/hyperlink" Target="https://softuni.bg/courses/oop/" TargetMode="External"/><Relationship Id="rId4" Type="http://schemas.openxmlformats.org/officeDocument/2006/relationships/image" Target="../media/image16.jpeg"/><Relationship Id="rId9" Type="http://schemas.openxmlformats.org/officeDocument/2006/relationships/hyperlink" Target="http://komfo.com/" TargetMode="External"/><Relationship Id="rId14" Type="http://schemas.openxmlformats.org/officeDocument/2006/relationships/image" Target="../media/image2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reativecommons.org/licenses/by-nc-sa/3.0/deed.en_US" TargetMode="External"/><Relationship Id="rId5" Type="http://schemas.openxmlformats.org/officeDocument/2006/relationships/hyperlink" Target="http://creativecommons.org/licenses/by-sa/4.0/" TargetMode="External"/><Relationship Id="rId4" Type="http://schemas.openxmlformats.org/officeDocument/2006/relationships/hyperlink" Target="http://www.introprogramming.info/english-intro-csharp-book/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hyperlink" Target="http://www.softwaregroup-bg.com/" TargetMode="External"/><Relationship Id="rId18" Type="http://schemas.openxmlformats.org/officeDocument/2006/relationships/image" Target="../media/image23.png"/><Relationship Id="rId3" Type="http://schemas.openxmlformats.org/officeDocument/2006/relationships/hyperlink" Target="http://www.vivacom.bg/" TargetMode="External"/><Relationship Id="rId7" Type="http://schemas.openxmlformats.org/officeDocument/2006/relationships/hyperlink" Target="http://www.sbtech.com/" TargetMode="External"/><Relationship Id="rId12" Type="http://schemas.openxmlformats.org/officeDocument/2006/relationships/image" Target="../media/image20.png"/><Relationship Id="rId17" Type="http://schemas.openxmlformats.org/officeDocument/2006/relationships/hyperlink" Target="http://www.luxoft.com/" TargetMode="External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2.png"/><Relationship Id="rId20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hyperlink" Target="http://smartit.bg/" TargetMode="External"/><Relationship Id="rId5" Type="http://schemas.openxmlformats.org/officeDocument/2006/relationships/hyperlink" Target="http://xs-software.com/" TargetMode="External"/><Relationship Id="rId15" Type="http://schemas.openxmlformats.org/officeDocument/2006/relationships/hyperlink" Target="http://www.superhosting.bg/" TargetMode="External"/><Relationship Id="rId10" Type="http://schemas.openxmlformats.org/officeDocument/2006/relationships/image" Target="../media/image19.png"/><Relationship Id="rId19" Type="http://schemas.openxmlformats.org/officeDocument/2006/relationships/hyperlink" Target="http://www.indeavr.com/" TargetMode="External"/><Relationship Id="rId4" Type="http://schemas.openxmlformats.org/officeDocument/2006/relationships/image" Target="../media/image16.jpeg"/><Relationship Id="rId9" Type="http://schemas.openxmlformats.org/officeDocument/2006/relationships/hyperlink" Target="http://komfo.com/" TargetMode="External"/><Relationship Id="rId14" Type="http://schemas.openxmlformats.org/officeDocument/2006/relationships/image" Target="../media/image21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68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6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66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503612" y="882659"/>
            <a:ext cx="8062699" cy="117155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Object-Oriented Programming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503612" y="2025659"/>
            <a:ext cx="8062699" cy="717541"/>
          </a:xfrm>
        </p:spPr>
        <p:txBody>
          <a:bodyPr>
            <a:normAutofit/>
          </a:bodyPr>
          <a:lstStyle/>
          <a:p>
            <a:r>
              <a:rPr lang="en-US" dirty="0" smtClean="0"/>
              <a:t>Course Introduction</a:t>
            </a:r>
            <a:endParaRPr lang="en-US" dirty="0"/>
          </a:p>
        </p:txBody>
      </p:sp>
      <p:pic>
        <p:nvPicPr>
          <p:cNvPr id="102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29726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887144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4104" name="Picture 8" descr="https://raw.githubusercontent.com/guari/eclipse-ui-theme/master/com.github.eclipseuitheme.themes.plugin/screenshot/screenshot-windows_v0.8.2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761"/>
          <a:stretch/>
        </p:blipFill>
        <p:spPr bwMode="auto">
          <a:xfrm>
            <a:off x="6191816" y="3507128"/>
            <a:ext cx="5363810" cy="2788621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C:\Documents\Courses\OOP\OOP Images\3-1-anasayfa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9656449">
            <a:off x="5367447" y="2777627"/>
            <a:ext cx="1477659" cy="1847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343400"/>
            <a:ext cx="3187613" cy="525135"/>
          </a:xfrm>
        </p:spPr>
        <p:txBody>
          <a:bodyPr/>
          <a:lstStyle/>
          <a:p>
            <a:r>
              <a:rPr lang="en-US" dirty="0" smtClean="0"/>
              <a:t>SoftUni Team</a:t>
            </a:r>
            <a:endParaRPr lang="en-US" dirty="0"/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4813299"/>
            <a:ext cx="3187614" cy="444343"/>
          </a:xfrm>
        </p:spPr>
        <p:txBody>
          <a:bodyPr/>
          <a:lstStyle/>
          <a:p>
            <a:r>
              <a:rPr lang="en-US" dirty="0"/>
              <a:t>Technical </a:t>
            </a:r>
            <a:r>
              <a:rPr lang="en-US" dirty="0" smtClean="0"/>
              <a:t>Trainers</a:t>
            </a:r>
            <a:endParaRPr lang="en-US" dirty="0"/>
          </a:p>
        </p:txBody>
      </p:sp>
      <p:sp>
        <p:nvSpPr>
          <p:cNvPr id="20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257800"/>
            <a:ext cx="3187613" cy="363552"/>
          </a:xfrm>
        </p:spPr>
        <p:txBody>
          <a:bodyPr/>
          <a:lstStyle/>
          <a:p>
            <a:r>
              <a:rPr lang="en-US" dirty="0"/>
              <a:t>Software </a:t>
            </a:r>
            <a:r>
              <a:rPr lang="en-US" dirty="0" smtClean="0"/>
              <a:t>University</a:t>
            </a:r>
            <a:endParaRPr lang="en-US" dirty="0"/>
          </a:p>
        </p:txBody>
      </p:sp>
      <p:sp>
        <p:nvSpPr>
          <p:cNvPr id="21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598962"/>
            <a:ext cx="3187613" cy="331235"/>
          </a:xfrm>
        </p:spPr>
        <p:txBody>
          <a:bodyPr/>
          <a:lstStyle/>
          <a:p>
            <a:r>
              <a:rPr lang="en-US" dirty="0">
                <a:hlinkClick r:id="rId8"/>
              </a:rPr>
              <a:t>http://</a:t>
            </a:r>
            <a:r>
              <a:rPr lang="en-US" dirty="0" smtClean="0">
                <a:hlinkClick r:id="rId8"/>
              </a:rPr>
              <a:t>softuni.bg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559006" y="3886200"/>
            <a:ext cx="2152473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Svetlin Nakov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, PhD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Training &amp; Inspiration Manager</a:t>
            </a:r>
            <a:br>
              <a:rPr lang="en-US" dirty="0" smtClean="0"/>
            </a:br>
            <a:r>
              <a:rPr lang="en-US" dirty="0" smtClean="0"/>
              <a:t>@ Software University</a:t>
            </a:r>
            <a:endParaRPr lang="en-US" dirty="0"/>
          </a:p>
          <a:p>
            <a:pPr lvl="1" eaLnBrk="1" hangingPunct="1">
              <a:lnSpc>
                <a:spcPct val="100000"/>
              </a:lnSpc>
            </a:pPr>
            <a:r>
              <a:rPr lang="en-US" dirty="0" smtClean="0">
                <a:latin typeface="Consolas" pitchFamily="49" charset="0"/>
                <a:cs typeface="Consolas" pitchFamily="49" charset="0"/>
              </a:rPr>
              <a:t>20+</a:t>
            </a:r>
            <a:r>
              <a:rPr lang="en-US" dirty="0" smtClean="0"/>
              <a:t> years software development experience</a:t>
            </a:r>
          </a:p>
          <a:p>
            <a:pPr lvl="1" eaLnBrk="1" hangingPunct="1">
              <a:lnSpc>
                <a:spcPct val="100000"/>
              </a:lnSpc>
            </a:pPr>
            <a:r>
              <a:rPr lang="en-US" dirty="0" smtClean="0"/>
              <a:t>10+ years experience as a trainer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Author of </a:t>
            </a:r>
            <a:r>
              <a:rPr lang="en-US" dirty="0" smtClean="0"/>
              <a:t>7 programming books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Speaker at </a:t>
            </a:r>
            <a:r>
              <a:rPr lang="en-US" dirty="0"/>
              <a:t>hundreds of </a:t>
            </a:r>
            <a:r>
              <a:rPr lang="en-US" dirty="0" smtClean="0"/>
              <a:t>events</a:t>
            </a:r>
          </a:p>
          <a:p>
            <a:pPr lvl="1">
              <a:lnSpc>
                <a:spcPct val="100000"/>
              </a:lnSpc>
            </a:pPr>
            <a:r>
              <a:rPr lang="da-DK" dirty="0" smtClean="0"/>
              <a:t>Web </a:t>
            </a:r>
            <a:r>
              <a:rPr lang="da-DK" dirty="0"/>
              <a:t>site &amp; blog: </a:t>
            </a:r>
            <a:r>
              <a:rPr lang="da-DK" dirty="0" smtClean="0">
                <a:hlinkClick r:id="rId2"/>
              </a:rPr>
              <a:t>www.nakov.com</a:t>
            </a:r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Trainers Team</a:t>
            </a:r>
            <a:endParaRPr lang="en-US" dirty="0"/>
          </a:p>
        </p:txBody>
      </p:sp>
      <p:pic>
        <p:nvPicPr>
          <p:cNvPr id="6" name="Picture 6" descr="Svetlin-Nakov-face-small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974412" y="1629000"/>
            <a:ext cx="2387771" cy="2915791"/>
          </a:xfrm>
          <a:prstGeom prst="rect">
            <a:avLst/>
          </a:prstGeom>
          <a:ln>
            <a:solidFill>
              <a:schemeClr val="accent5">
                <a:lumMod val="20000"/>
                <a:lumOff val="80000"/>
                <a:alpha val="30000"/>
              </a:scheme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457896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066800"/>
            <a:ext cx="8799599" cy="565467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</a:rPr>
              <a:t>Filip Kolev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Expert-Content @ Software University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Top </a:t>
            </a:r>
            <a:r>
              <a:rPr lang="en-US" dirty="0"/>
              <a:t>performing student at the Software University (2014</a:t>
            </a:r>
            <a:r>
              <a:rPr lang="en-US" dirty="0" smtClean="0"/>
              <a:t>)</a:t>
            </a:r>
          </a:p>
          <a:p>
            <a:pPr>
              <a:lnSpc>
                <a:spcPct val="100000"/>
              </a:lnSpc>
              <a:spcBef>
                <a:spcPts val="2400"/>
              </a:spcBef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</a:rPr>
              <a:t>Atanas Rusenov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Trainer @ </a:t>
            </a:r>
            <a:r>
              <a:rPr lang="en-US" dirty="0"/>
              <a:t>Software University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Top performing </a:t>
            </a:r>
            <a:r>
              <a:rPr lang="en-US" dirty="0" smtClean="0"/>
              <a:t>student at the Software University (2014)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Trainers Team (2)</a:t>
            </a:r>
            <a:endParaRPr lang="en-US" dirty="0"/>
          </a:p>
        </p:txBody>
      </p:sp>
      <p:pic>
        <p:nvPicPr>
          <p:cNvPr id="2" name="Picture 2" descr="aboutme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294812" y="3845859"/>
            <a:ext cx="1905000" cy="2514600"/>
          </a:xfrm>
          <a:prstGeom prst="rect">
            <a:avLst/>
          </a:prstGeom>
          <a:noFill/>
          <a:ln>
            <a:noFill/>
          </a:ln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371012" y="1371600"/>
            <a:ext cx="1740077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009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6"/>
          </a:xfrm>
        </p:spPr>
        <p:txBody>
          <a:bodyPr/>
          <a:lstStyle/>
          <a:p>
            <a:r>
              <a:rPr lang="en-US" dirty="0" smtClean="0">
                <a:latin typeface="Consolas" pitchFamily="49" charset="0"/>
                <a:cs typeface="Consolas" pitchFamily="49" charset="0"/>
              </a:rPr>
              <a:t>5+</a:t>
            </a:r>
            <a:r>
              <a:rPr lang="en-US" dirty="0" smtClean="0"/>
              <a:t> volunteer teaching assistants</a:t>
            </a:r>
          </a:p>
          <a:p>
            <a:pPr lvl="1"/>
            <a:r>
              <a:rPr lang="en-US" dirty="0" smtClean="0"/>
              <a:t>Scholarship students from SoftUni</a:t>
            </a:r>
          </a:p>
          <a:p>
            <a:pPr lvl="1"/>
            <a:r>
              <a:rPr lang="en-US" dirty="0" smtClean="0"/>
              <a:t>Top students from SoftUni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Volunteer Teaching Assistants</a:t>
            </a:r>
            <a:endParaRPr lang="en-US" dirty="0"/>
          </a:p>
        </p:txBody>
      </p:sp>
      <p:pic>
        <p:nvPicPr>
          <p:cNvPr id="7170" name="Picture 2" descr="https://lh5.googleusercontent.com/-g5RYOaB-LRc/U0xP1_eR7hI/AAAAAAAAEh4/Abf_bnqMj74/w1044-h587-no/DSC0496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0412" y="3505200"/>
            <a:ext cx="4953000" cy="2784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https://lh6.googleusercontent.com/-vYLmM4OE3NE/UxygX_IVJbI/AAAAAAAADaQ/o4M0w-1ONOU/w1036-h587-no/DSC_009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99212" y="3505201"/>
            <a:ext cx="4915045" cy="2784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7212" y="1269599"/>
            <a:ext cx="3116045" cy="1778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990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9684" y="4889776"/>
            <a:ext cx="10111528" cy="765200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 smtClean="0"/>
              <a:t>OOP Course: More Details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446212" y="5636344"/>
            <a:ext cx="8938472" cy="688256"/>
          </a:xfrm>
        </p:spPr>
        <p:txBody>
          <a:bodyPr/>
          <a:lstStyle/>
          <a:p>
            <a:r>
              <a:rPr lang="en-US" dirty="0" smtClean="0"/>
              <a:t>Duration, Languages, Technologies</a:t>
            </a:r>
            <a:endParaRPr lang="en-US" dirty="0"/>
          </a:p>
        </p:txBody>
      </p:sp>
      <p:pic>
        <p:nvPicPr>
          <p:cNvPr id="4" name="Picture 2" descr="https://lh6.googleusercontent.com/-lgPcVMlgjqo/U0xPQMfvcXI/AAAAAAAAEcM/tQFy1O2QBP8/w1044-h587-no/DSC0492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993284" y="1172185"/>
            <a:ext cx="5844328" cy="3286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2175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477187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066801"/>
            <a:ext cx="11804822" cy="5654676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10000"/>
              </a:lnSpc>
            </a:pPr>
            <a:r>
              <a:rPr lang="en-US" dirty="0"/>
              <a:t>Lectures: </a:t>
            </a:r>
            <a:r>
              <a:rPr lang="en-US" dirty="0" smtClean="0"/>
              <a:t>~42 </a:t>
            </a:r>
            <a:r>
              <a:rPr lang="en-US" dirty="0"/>
              <a:t>hours </a:t>
            </a:r>
            <a:r>
              <a:rPr lang="en-US" dirty="0" smtClean="0"/>
              <a:t>(onsite + YouTube videos)</a:t>
            </a:r>
            <a:endParaRPr lang="en-US" dirty="0"/>
          </a:p>
          <a:p>
            <a:pPr>
              <a:lnSpc>
                <a:spcPct val="110000"/>
              </a:lnSpc>
            </a:pPr>
            <a:r>
              <a:rPr lang="en-US" dirty="0"/>
              <a:t>Practical </a:t>
            </a:r>
            <a:r>
              <a:rPr lang="en-US" dirty="0" smtClean="0"/>
              <a:t>exercises (in class): ~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25-30</a:t>
            </a:r>
            <a:r>
              <a:rPr lang="en-US" dirty="0" smtClean="0"/>
              <a:t> </a:t>
            </a:r>
            <a:r>
              <a:rPr lang="en-US" dirty="0"/>
              <a:t>hours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Homework</a:t>
            </a:r>
            <a:r>
              <a:rPr lang="en-US" dirty="0"/>
              <a:t>: </a:t>
            </a:r>
            <a:r>
              <a:rPr lang="en-US" dirty="0" smtClean="0"/>
              <a:t>~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30</a:t>
            </a:r>
            <a:r>
              <a:rPr lang="en-US" dirty="0" smtClean="0"/>
              <a:t>-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50</a:t>
            </a:r>
            <a:r>
              <a:rPr lang="en-US" dirty="0" smtClean="0"/>
              <a:t> hours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Labs: ~12 hours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Team project: ~20-30 hours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Exam preparation: ~20 hours</a:t>
            </a:r>
            <a:endParaRPr lang="en-US" dirty="0"/>
          </a:p>
          <a:p>
            <a:pPr>
              <a:lnSpc>
                <a:spcPct val="110000"/>
              </a:lnSpc>
            </a:pPr>
            <a:r>
              <a:rPr lang="en-US" dirty="0" smtClean="0"/>
              <a:t>Exam</a:t>
            </a:r>
            <a:r>
              <a:rPr lang="en-US" dirty="0"/>
              <a:t>: </a:t>
            </a:r>
            <a:r>
              <a:rPr lang="en-US" dirty="0" smtClean="0"/>
              <a:t>6 </a:t>
            </a:r>
            <a:r>
              <a:rPr lang="en-US" dirty="0"/>
              <a:t>hours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Schedule: 1 June – 2 July 2015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Exam date: 5 July 2015</a:t>
            </a:r>
            <a:endParaRPr lang="en-US" dirty="0"/>
          </a:p>
        </p:txBody>
      </p:sp>
      <p:sp>
        <p:nvSpPr>
          <p:cNvPr id="477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Duration – OOP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27967" y="1625244"/>
            <a:ext cx="1727998" cy="17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https://lh4.googleusercontent.com/-sTkZ_RckgBY/U0EYWUBP-tI/AAAAAAAAERk/Rpo-ITMX9Q4/w1044-h581-no/DSC0481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56412" y="3714060"/>
            <a:ext cx="4710000" cy="2621178"/>
          </a:xfrm>
          <a:prstGeom prst="rect">
            <a:avLst/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6959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48333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Object-oriented programming </a:t>
            </a:r>
            <a:r>
              <a:rPr lang="en-US" dirty="0" smtClean="0"/>
              <a:t>is an important paradigm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Anyone involved in software development should be familiar with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OOP </a:t>
            </a:r>
            <a:r>
              <a:rPr lang="en-US" dirty="0" smtClean="0"/>
              <a:t>and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OO modeling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All modern languages are either object-oriented or support classes and objects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Modern frameworks, libraries and APIs are object-oriented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E.g. .NET Framework Class Library (C#), Java API classes (Java), Android, </a:t>
            </a:r>
            <a:r>
              <a:rPr lang="en-US" noProof="1" smtClean="0"/>
              <a:t>Laravel</a:t>
            </a:r>
            <a:r>
              <a:rPr lang="en-US" dirty="0" smtClean="0"/>
              <a:t> (PHP), </a:t>
            </a:r>
            <a:r>
              <a:rPr lang="en-US" noProof="1" smtClean="0"/>
              <a:t>Django</a:t>
            </a:r>
            <a:r>
              <a:rPr lang="en-US" dirty="0" smtClean="0"/>
              <a:t> (Python), Rails (Ruby), STL (C++), …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OOP is a basic requirement for starting a job as developer</a:t>
            </a:r>
          </a:p>
        </p:txBody>
      </p:sp>
      <p:sp>
        <p:nvSpPr>
          <p:cNvPr id="4833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</a:t>
            </a:r>
            <a:r>
              <a:rPr lang="en-US" dirty="0" smtClean="0"/>
              <a:t>OOP?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2407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4864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Why the slides are in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English</a:t>
            </a:r>
            <a:r>
              <a:rPr lang="en-US" dirty="0"/>
              <a:t>?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English</a:t>
            </a:r>
            <a:r>
              <a:rPr lang="en-US" dirty="0"/>
              <a:t> is the native </a:t>
            </a:r>
            <a:r>
              <a:rPr lang="en-US" dirty="0" smtClean="0"/>
              <a:t>language</a:t>
            </a:r>
            <a:br>
              <a:rPr lang="en-US" dirty="0" smtClean="0"/>
            </a:br>
            <a:r>
              <a:rPr lang="en-US" dirty="0" smtClean="0"/>
              <a:t>of software </a:t>
            </a:r>
            <a:r>
              <a:rPr lang="en-US" dirty="0"/>
              <a:t>engineers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Specific </a:t>
            </a:r>
            <a:r>
              <a:rPr lang="en-US" dirty="0"/>
              <a:t>terminology </a:t>
            </a:r>
            <a:r>
              <a:rPr lang="en-US" dirty="0" smtClean="0"/>
              <a:t>should be in English</a:t>
            </a:r>
          </a:p>
          <a:p>
            <a:pPr lvl="2">
              <a:lnSpc>
                <a:spcPct val="110000"/>
              </a:lnSpc>
            </a:pPr>
            <a:r>
              <a:rPr lang="en-US" dirty="0" smtClean="0"/>
              <a:t>Translations are inaccurate and funny</a:t>
            </a:r>
          </a:p>
          <a:p>
            <a:pPr>
              <a:lnSpc>
                <a:spcPct val="11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Just learn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English!</a:t>
            </a:r>
          </a:p>
          <a:p>
            <a:pPr lvl="1">
              <a:lnSpc>
                <a:spcPct val="11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No excuses</a:t>
            </a:r>
            <a:endParaRPr lang="en-US" dirty="0" smtClean="0"/>
          </a:p>
        </p:txBody>
      </p:sp>
      <p:sp>
        <p:nvSpPr>
          <p:cNvPr id="4864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English?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65812" y="4444945"/>
            <a:ext cx="2710200" cy="187965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85212" y="1447800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0" name="Picture 2" descr="http://www.gotmesh.org/wp-content/uploads/2013/12/learn-english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684" t="-4785" r="-1231" b="-4785"/>
          <a:stretch/>
        </p:blipFill>
        <p:spPr bwMode="auto">
          <a:xfrm>
            <a:off x="4951412" y="4747914"/>
            <a:ext cx="2557975" cy="1500486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973172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32940" y="4648200"/>
            <a:ext cx="7185872" cy="820600"/>
          </a:xfrm>
        </p:spPr>
        <p:txBody>
          <a:bodyPr/>
          <a:lstStyle/>
          <a:p>
            <a:r>
              <a:rPr lang="en-US" dirty="0" smtClean="0"/>
              <a:t>OOP Course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3632940" y="5450168"/>
            <a:ext cx="7185872" cy="688256"/>
          </a:xfrm>
        </p:spPr>
        <p:txBody>
          <a:bodyPr/>
          <a:lstStyle/>
          <a:p>
            <a:r>
              <a:rPr lang="en-US" dirty="0" smtClean="0"/>
              <a:t>Evaluation Criteria</a:t>
            </a:r>
            <a:endParaRPr lang="en-US" dirty="0"/>
          </a:p>
        </p:txBody>
      </p:sp>
      <p:pic>
        <p:nvPicPr>
          <p:cNvPr id="10242" name="Picture 2" descr="https://lh3.googleusercontent.com/-4TAFZdlfo0s/U0xP22Ud60I/AAAAAAAAEhw/mgpOBnNUE5s/w1044-h587-no/DSC0496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9012" y="818559"/>
            <a:ext cx="4648200" cy="2613500"/>
          </a:xfrm>
          <a:prstGeom prst="rect">
            <a:avLst/>
          </a:prstGeom>
          <a:ln>
            <a:noFill/>
          </a:ln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https://lh6.googleusercontent.com/-pFmAv6TVjCY/U0xT3CflG5I/AAAAAAAAFD0/8Or91Ichnvo/w1044-h587-no/DSC05239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51612" y="1537300"/>
            <a:ext cx="4654653" cy="2617129"/>
          </a:xfrm>
          <a:prstGeom prst="rect">
            <a:avLst/>
          </a:prstGeom>
          <a:ln>
            <a:noFill/>
          </a:ln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827212" y="3934902"/>
            <a:ext cx="1981200" cy="2389698"/>
          </a:xfrm>
          <a:prstGeom prst="rect">
            <a:avLst/>
          </a:prstGeom>
          <a:ln>
            <a:noFill/>
          </a:ln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3172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Exam – 80%</a:t>
            </a:r>
          </a:p>
          <a:p>
            <a:r>
              <a:rPr lang="en-US" dirty="0" smtClean="0"/>
              <a:t>Up to 10% bonus from labs (onsite students)</a:t>
            </a:r>
          </a:p>
          <a:p>
            <a:r>
              <a:rPr lang="en-US" dirty="0" smtClean="0"/>
              <a:t>Homework </a:t>
            </a:r>
            <a:r>
              <a:rPr lang="en-US" dirty="0"/>
              <a:t>+ evaluation –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5</a:t>
            </a:r>
            <a:r>
              <a:rPr lang="en-US" dirty="0" smtClean="0"/>
              <a:t>% </a:t>
            </a:r>
            <a:r>
              <a:rPr lang="en-US" dirty="0"/>
              <a:t>+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5</a:t>
            </a:r>
            <a:r>
              <a:rPr lang="en-US" dirty="0" smtClean="0"/>
              <a:t>%</a:t>
            </a:r>
          </a:p>
          <a:p>
            <a:r>
              <a:rPr lang="en-US" dirty="0" smtClean="0"/>
              <a:t>Team work project: 10%</a:t>
            </a:r>
            <a:endParaRPr lang="bg-BG" dirty="0" smtClean="0"/>
          </a:p>
          <a:p>
            <a:r>
              <a:rPr lang="en-US" dirty="0" smtClean="0"/>
              <a:t>Bonuses: up to 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10</a:t>
            </a:r>
            <a:r>
              <a:rPr lang="en-US" dirty="0" smtClean="0"/>
              <a:t>%</a:t>
            </a:r>
          </a:p>
          <a:p>
            <a:pPr lvl="1"/>
            <a:r>
              <a:rPr lang="en-US" dirty="0"/>
              <a:t>Presence in class: 5% (onsite students only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Forum activity bonuses</a:t>
            </a:r>
          </a:p>
          <a:p>
            <a:pPr lvl="1"/>
            <a:r>
              <a:rPr lang="en-US" dirty="0" smtClean="0"/>
              <a:t>Others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Scoring System for the OOP Course</a:t>
            </a:r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65512" y="4495800"/>
            <a:ext cx="2939100" cy="164589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565512" y="1524000"/>
            <a:ext cx="2939100" cy="208424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2639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Consolas" pitchFamily="49" charset="0"/>
                <a:cs typeface="Consolas" pitchFamily="49" charset="0"/>
              </a:rPr>
              <a:t>1</a:t>
            </a:r>
            <a:r>
              <a:rPr lang="en-US" dirty="0" smtClean="0"/>
              <a:t> </a:t>
            </a:r>
            <a:r>
              <a:rPr lang="en-US" dirty="0"/>
              <a:t>practical </a:t>
            </a:r>
            <a:r>
              <a:rPr lang="en-US" dirty="0" smtClean="0"/>
              <a:t>problem </a:t>
            </a:r>
            <a:r>
              <a:rPr lang="en-US" dirty="0"/>
              <a:t>for </a:t>
            </a:r>
            <a:r>
              <a:rPr lang="en-US" dirty="0" smtClean="0"/>
              <a:t>6 hours:</a:t>
            </a:r>
          </a:p>
          <a:p>
            <a:pPr lvl="1"/>
            <a:r>
              <a:rPr lang="en-US" dirty="0" smtClean="0"/>
              <a:t>You are given a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project skeleton </a:t>
            </a:r>
            <a:r>
              <a:rPr lang="en-US" dirty="0" smtClean="0"/>
              <a:t>(empty classes and interfaces)</a:t>
            </a:r>
          </a:p>
          <a:p>
            <a:pPr lvl="2"/>
            <a:r>
              <a:rPr lang="en-US" dirty="0" smtClean="0"/>
              <a:t>You should implement the missing functionality</a:t>
            </a:r>
          </a:p>
          <a:p>
            <a:pPr lvl="1"/>
            <a:r>
              <a:rPr lang="en-US" dirty="0" smtClean="0"/>
              <a:t>Your project should be written in</a:t>
            </a:r>
            <a:r>
              <a:rPr lang="en-US" dirty="0"/>
              <a:t> </a:t>
            </a:r>
            <a:r>
              <a:rPr lang="en-US" dirty="0" smtClean="0"/>
              <a:t>C#</a:t>
            </a:r>
          </a:p>
          <a:p>
            <a:pPr lvl="2"/>
            <a:r>
              <a:rPr lang="en-US" dirty="0" smtClean="0"/>
              <a:t>Should correctly follow the OOP principles</a:t>
            </a:r>
            <a:endParaRPr lang="en-US" u="sng" dirty="0" smtClean="0"/>
          </a:p>
          <a:p>
            <a:r>
              <a:rPr lang="en-US" dirty="0" smtClean="0"/>
              <a:t>Automated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judge system </a:t>
            </a:r>
            <a:r>
              <a:rPr lang="en-US" dirty="0" smtClean="0"/>
              <a:t>with real-time feedback gives only 1/3 of the total exam score</a:t>
            </a:r>
          </a:p>
          <a:p>
            <a:pPr lvl="1"/>
            <a:r>
              <a:rPr lang="en-US" dirty="0" smtClean="0"/>
              <a:t>The other 2/3 come from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code review </a:t>
            </a:r>
            <a:r>
              <a:rPr lang="en-US" dirty="0" smtClean="0"/>
              <a:t>by the </a:t>
            </a:r>
            <a:r>
              <a:rPr lang="en-US" noProof="1" smtClean="0"/>
              <a:t>SoftUni</a:t>
            </a:r>
            <a:r>
              <a:rPr lang="en-US" dirty="0" smtClean="0"/>
              <a:t> team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OOP Exam</a:t>
            </a:r>
            <a:endParaRPr lang="en-US" dirty="0"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4895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Course Objectives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Course Program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Trainers Team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Examination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Learning Resources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3" name="Picture 2" descr="C:\Documents\Courses\OOP\OOP Images\php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20835252">
            <a:off x="6971655" y="4331902"/>
            <a:ext cx="1953655" cy="1953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://www.graphicsfuel.com/wp-content/uploads/2012/07/books-icon-51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99412" y="1066800"/>
            <a:ext cx="2393276" cy="2393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://heuxasoftware.com/images/java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430880">
            <a:off x="9269142" y="4393799"/>
            <a:ext cx="1967791" cy="1967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Documents\Courses\OOP\OOP Images\objects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94212" y="1447800"/>
            <a:ext cx="2819400" cy="281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Documents\Courses\OOP\OOP Images\csharp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86080" y="3809694"/>
            <a:ext cx="2321401" cy="2321401"/>
          </a:xfrm>
          <a:prstGeom prst="rect">
            <a:avLst/>
          </a:prstGeom>
          <a:ln>
            <a:noFill/>
          </a:ln>
          <a:effectLst>
            <a:innerShdw blurRad="63500" dist="50800">
              <a:prstClr val="black">
                <a:alpha val="50000"/>
              </a:prstClr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8683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a 2D RPG game of your own choice</a:t>
            </a:r>
          </a:p>
          <a:p>
            <a:pPr lvl="1"/>
            <a:r>
              <a:rPr lang="en-US" dirty="0" smtClean="0"/>
              <a:t>Should be OOP-structured and follow the good practices of OOP</a:t>
            </a:r>
          </a:p>
          <a:p>
            <a:pPr lvl="1"/>
            <a:r>
              <a:rPr lang="en-US" dirty="0" smtClean="0"/>
              <a:t>Should be written in C#</a:t>
            </a:r>
          </a:p>
          <a:p>
            <a:pPr lvl="1"/>
            <a:r>
              <a:rPr lang="en-US" dirty="0" smtClean="0"/>
              <a:t>Can be console-based or with a GUI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Teamwork Project</a:t>
            </a:r>
            <a:endParaRPr lang="en-US" dirty="0"/>
          </a:p>
        </p:txBody>
      </p:sp>
      <p:pic>
        <p:nvPicPr>
          <p:cNvPr id="3074" name="Picture 2" descr="C:\Documents\Courses\OOP\OOP Images\352697-world-of-warcraft-wrath-of-the-lich-king-windows-screenshot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9012" y="3962400"/>
            <a:ext cx="4803205" cy="2381250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Documents\Courses\OOP\OOP Images\acrossageex_screen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23012" y="3962400"/>
            <a:ext cx="4953001" cy="2381250"/>
          </a:xfrm>
          <a:prstGeom prst="rect">
            <a:avLst/>
          </a:prstGeom>
          <a:noFill/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9090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Doing your homework is very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important</a:t>
            </a:r>
            <a:r>
              <a:rPr lang="en-US" dirty="0" smtClean="0"/>
              <a:t>!</a:t>
            </a:r>
          </a:p>
          <a:p>
            <a:pPr lvl="1"/>
            <a:r>
              <a:rPr lang="en-US" dirty="0" smtClean="0"/>
              <a:t>Programming can only be learned through a lot of practice!</a:t>
            </a:r>
          </a:p>
          <a:p>
            <a:pPr lvl="1"/>
            <a:r>
              <a:rPr lang="en-US" dirty="0" smtClean="0"/>
              <a:t>You should write code every day!</a:t>
            </a:r>
          </a:p>
          <a:p>
            <a:r>
              <a:rPr lang="en-US" dirty="0" smtClean="0"/>
              <a:t>Each lecture is followed by a few exercises</a:t>
            </a:r>
          </a:p>
          <a:p>
            <a:pPr lvl="1"/>
            <a:r>
              <a:rPr lang="en-US" dirty="0" smtClean="0"/>
              <a:t>Try to solve them in class</a:t>
            </a:r>
          </a:p>
          <a:p>
            <a:pPr lvl="1"/>
            <a:r>
              <a:rPr lang="en-US" dirty="0" smtClean="0"/>
              <a:t>The rest are your homework</a:t>
            </a:r>
          </a:p>
          <a:p>
            <a:r>
              <a:rPr lang="en-US" dirty="0" smtClean="0"/>
              <a:t>Homework assignments are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due in 6 days </a:t>
            </a:r>
            <a:r>
              <a:rPr lang="en-US" dirty="0" smtClean="0"/>
              <a:t>after each lecture</a:t>
            </a:r>
          </a:p>
          <a:p>
            <a:r>
              <a:rPr lang="en-US" dirty="0" smtClean="0"/>
              <a:t>Submission will be accepted through our web site: </a:t>
            </a:r>
            <a:r>
              <a:rPr lang="en-US" dirty="0" smtClean="0">
                <a:hlinkClick r:id="rId2"/>
              </a:rPr>
              <a:t>softuni.bg</a:t>
            </a:r>
            <a:r>
              <a:rPr lang="en-US" dirty="0" smtClean="0"/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 Assignments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380412" y="2870413"/>
            <a:ext cx="3150186" cy="200638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3896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95000"/>
              </a:lnSpc>
            </a:pPr>
            <a:r>
              <a:rPr lang="en-US" dirty="0" smtClean="0"/>
              <a:t>Give feedback to a few random homework submissions</a:t>
            </a:r>
          </a:p>
          <a:p>
            <a:pPr lvl="1">
              <a:lnSpc>
                <a:spcPct val="95000"/>
              </a:lnSpc>
            </a:pPr>
            <a:r>
              <a:rPr lang="en-US" dirty="0" smtClean="0"/>
              <a:t>Students submit homework anonymously</a:t>
            </a:r>
          </a:p>
          <a:p>
            <a:pPr lvl="2">
              <a:lnSpc>
                <a:spcPct val="95000"/>
              </a:lnSpc>
            </a:pPr>
            <a:r>
              <a:rPr lang="en-US" dirty="0" smtClean="0"/>
              <a:t>Please exclude your name from the submissions!</a:t>
            </a:r>
          </a:p>
          <a:p>
            <a:pPr lvl="1">
              <a:lnSpc>
                <a:spcPct val="95000"/>
              </a:lnSpc>
            </a:pPr>
            <a:r>
              <a:rPr lang="en-US" dirty="0" smtClean="0"/>
              <a:t>For each homework</a:t>
            </a:r>
            <a:r>
              <a:rPr lang="en-US" dirty="0"/>
              <a:t> submitted</a:t>
            </a:r>
            <a:endParaRPr lang="en-US" dirty="0" smtClean="0"/>
          </a:p>
          <a:p>
            <a:pPr lvl="2">
              <a:lnSpc>
                <a:spcPct val="95000"/>
              </a:lnSpc>
            </a:pPr>
            <a:r>
              <a:rPr lang="en-US" dirty="0" smtClean="0"/>
              <a:t>Students evaluate 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dirty="0" smtClean="0"/>
              <a:t> random homeworks</a:t>
            </a:r>
          </a:p>
          <a:p>
            <a:pPr lvl="2">
              <a:lnSpc>
                <a:spcPct val="95000"/>
              </a:lnSpc>
            </a:pPr>
            <a:r>
              <a:rPr lang="en-US" dirty="0"/>
              <a:t>From the same topic, after the deadline</a:t>
            </a:r>
          </a:p>
          <a:p>
            <a:pPr lvl="2">
              <a:lnSpc>
                <a:spcPct val="95000"/>
              </a:lnSpc>
            </a:pPr>
            <a:r>
              <a:rPr lang="en-US" dirty="0" smtClean="0"/>
              <a:t>Give written feedback, at least 200 characters</a:t>
            </a:r>
          </a:p>
          <a:p>
            <a:pPr lvl="2">
              <a:lnSpc>
                <a:spcPct val="95000"/>
              </a:lnSpc>
            </a:pPr>
            <a:r>
              <a:rPr lang="en-US" dirty="0" smtClean="0"/>
              <a:t>Low-quality feedback </a:t>
            </a:r>
            <a:r>
              <a:rPr lang="en-US" dirty="0" smtClean="0">
                <a:sym typeface="Wingdings" panose="05000000000000000000" pitchFamily="2" charset="2"/>
              </a:rPr>
              <a:t></a:t>
            </a:r>
            <a:r>
              <a:rPr lang="en-US" dirty="0" smtClean="0"/>
              <a:t> report </a:t>
            </a:r>
            <a:r>
              <a:rPr lang="en-US" dirty="0"/>
              <a:t>for </a:t>
            </a:r>
            <a:r>
              <a:rPr lang="en-US" dirty="0" smtClean="0"/>
              <a:t>punishment</a:t>
            </a:r>
          </a:p>
          <a:p>
            <a:pPr lvl="1">
              <a:lnSpc>
                <a:spcPct val="95000"/>
              </a:lnSpc>
            </a:pPr>
            <a:r>
              <a:rPr lang="en-US" dirty="0"/>
              <a:t>Everyone will get feedback for their </a:t>
            </a:r>
            <a:r>
              <a:rPr lang="en-US" dirty="0" smtClean="0"/>
              <a:t>homework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 Peer Reviews</a:t>
            </a:r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37612" y="3214547"/>
            <a:ext cx="2728800" cy="181465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0813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55862" y="1900001"/>
            <a:ext cx="7086600" cy="820600"/>
          </a:xfrm>
        </p:spPr>
        <p:txBody>
          <a:bodyPr/>
          <a:lstStyle/>
          <a:p>
            <a:pPr algn="r"/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17662" y="2862680"/>
            <a:ext cx="7924800" cy="719034"/>
          </a:xfrm>
        </p:spPr>
        <p:txBody>
          <a:bodyPr/>
          <a:lstStyle/>
          <a:p>
            <a:pPr algn="r"/>
            <a:r>
              <a:rPr lang="en-US" dirty="0" smtClean="0"/>
              <a:t>What Do We Need Additionally?</a:t>
            </a:r>
            <a:endParaRPr 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7662" y="3752788"/>
            <a:ext cx="3918458" cy="26000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18438" y="3757290"/>
            <a:ext cx="1724025" cy="259551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4212" y="1219200"/>
            <a:ext cx="1619250" cy="1619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84663" y="457200"/>
            <a:ext cx="1600199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342062" y="438149"/>
            <a:ext cx="9144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789862" y="609599"/>
            <a:ext cx="762000" cy="783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05129" y="3990601"/>
            <a:ext cx="1734266" cy="2124386"/>
          </a:xfrm>
          <a:prstGeom prst="rect">
            <a:avLst/>
          </a:prstGeom>
          <a:noFill/>
          <a:effectLst>
            <a:glow rad="127000">
              <a:schemeClr val="accent4">
                <a:lumMod val="60000"/>
                <a:lumOff val="40000"/>
                <a:alpha val="25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162075">
            <a:off x="2646968" y="867926"/>
            <a:ext cx="1297553" cy="1530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Documents\Courses\OOP\OOP Images\Intro-C_-Book-Nakov-front-cover-300x427.jp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066212" y="2428000"/>
            <a:ext cx="2757472" cy="3924802"/>
          </a:xfrm>
          <a:prstGeom prst="rect">
            <a:avLst/>
          </a:prstGeom>
          <a:noFill/>
          <a:effectLst>
            <a:glow rad="76200">
              <a:srgbClr val="C6C0AA">
                <a:alpha val="40000"/>
              </a:srgb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6497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smtClean="0"/>
              <a:t>OOP Course official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website</a:t>
            </a:r>
            <a:r>
              <a:rPr lang="en-US" dirty="0"/>
              <a:t>:</a:t>
            </a:r>
          </a:p>
          <a:p>
            <a:pPr lvl="1"/>
            <a:endParaRPr lang="en-US" sz="2900" dirty="0"/>
          </a:p>
          <a:p>
            <a:pPr>
              <a:spcBef>
                <a:spcPts val="3600"/>
              </a:spcBef>
            </a:pPr>
            <a:r>
              <a:rPr lang="en-US" sz="3200" dirty="0" smtClean="0"/>
              <a:t>Register </a:t>
            </a:r>
            <a:r>
              <a:rPr lang="en-US" sz="3200" dirty="0"/>
              <a:t>for the "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Software University Forum</a:t>
            </a:r>
            <a:r>
              <a:rPr lang="en-US" sz="3200" dirty="0"/>
              <a:t>":</a:t>
            </a:r>
          </a:p>
          <a:p>
            <a:pPr lvl="1"/>
            <a:r>
              <a:rPr lang="en-US" dirty="0"/>
              <a:t>Discuss the course exercises with your colleagues</a:t>
            </a:r>
          </a:p>
          <a:p>
            <a:pPr lvl="1"/>
            <a:r>
              <a:rPr lang="en-US" dirty="0"/>
              <a:t>Find solutions for </a:t>
            </a:r>
            <a:r>
              <a:rPr lang="en-US" dirty="0" smtClean="0"/>
              <a:t>all course exercises</a:t>
            </a:r>
            <a:endParaRPr lang="en-US" dirty="0"/>
          </a:p>
          <a:p>
            <a:pPr lvl="1"/>
            <a:r>
              <a:rPr lang="en-US" dirty="0"/>
              <a:t>Share source code / discuss ideas / help each </a:t>
            </a:r>
            <a:r>
              <a:rPr lang="en-US" dirty="0" smtClean="0"/>
              <a:t>other</a:t>
            </a:r>
            <a:endParaRPr lang="en-US" sz="31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Web Site &amp; Forums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623171" y="1924966"/>
            <a:ext cx="10942482" cy="75329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26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3"/>
              </a:rPr>
              <a:t>https://</a:t>
            </a:r>
            <a:r>
              <a:rPr lang="en-US" sz="2600" b="1" dirty="0" smtClean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3"/>
              </a:rPr>
              <a:t>softuni.bg/trainings/1149/OOP-June-2015</a:t>
            </a:r>
            <a:r>
              <a:rPr lang="en-US" sz="2600" b="1" dirty="0" smtClean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endParaRPr lang="en-US" sz="2600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9838412" y="3227514"/>
            <a:ext cx="1727241" cy="190045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ounded Rectangle 7"/>
          <p:cNvSpPr/>
          <p:nvPr/>
        </p:nvSpPr>
        <p:spPr>
          <a:xfrm>
            <a:off x="1702412" y="5627710"/>
            <a:ext cx="8784000" cy="75329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2600" b="1" noProof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5"/>
              </a:rPr>
              <a:t>https://</a:t>
            </a:r>
            <a:r>
              <a:rPr lang="en-US" sz="2600" b="1" noProof="1" smtClean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5"/>
              </a:rPr>
              <a:t>softuni.bg/forum</a:t>
            </a:r>
            <a:endParaRPr lang="en-US" sz="2600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1449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All lecture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slides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videos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homework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assignments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projects</a:t>
            </a:r>
            <a:r>
              <a:rPr lang="en-US" dirty="0" smtClean="0"/>
              <a:t> and other resources are open content, available for free</a:t>
            </a:r>
          </a:p>
          <a:p>
            <a:pPr lvl="1"/>
            <a:r>
              <a:rPr lang="en-US" dirty="0" smtClean="0"/>
              <a:t>Visit the course web site to access the course resources</a:t>
            </a:r>
            <a:endParaRPr lang="en-US" dirty="0" smtClean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OOP Slides and Videos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75412" y="3429000"/>
            <a:ext cx="2736000" cy="27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>
            <a:off x="3601753" y="3227080"/>
            <a:ext cx="4818054" cy="29379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9412" y="3471369"/>
            <a:ext cx="2780017" cy="2737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432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Software University Learning System (SULS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>
                <a:hlinkClick r:id="rId2"/>
              </a:rPr>
              <a:t>www.softuni.bg</a:t>
            </a:r>
            <a:endParaRPr lang="en-US" dirty="0" smtClean="0"/>
          </a:p>
          <a:p>
            <a:pPr lvl="1"/>
            <a:r>
              <a:rPr lang="en-US" dirty="0" smtClean="0"/>
              <a:t>Important resource for students</a:t>
            </a:r>
          </a:p>
          <a:p>
            <a:pPr lvl="1"/>
            <a:r>
              <a:rPr lang="en-US" dirty="0" smtClean="0"/>
              <a:t>Homework submissions</a:t>
            </a:r>
          </a:p>
          <a:p>
            <a:pPr lvl="1"/>
            <a:r>
              <a:rPr lang="en-US" dirty="0" smtClean="0"/>
              <a:t>Homework check-up</a:t>
            </a:r>
          </a:p>
          <a:p>
            <a:pPr lvl="1"/>
            <a:r>
              <a:rPr lang="en-US" dirty="0" smtClean="0"/>
              <a:t>Exams and results</a:t>
            </a:r>
          </a:p>
          <a:p>
            <a:pPr lvl="1"/>
            <a:r>
              <a:rPr lang="en-US" dirty="0"/>
              <a:t>Reports about your </a:t>
            </a:r>
            <a:r>
              <a:rPr lang="en-US" dirty="0" smtClean="0"/>
              <a:t>progress</a:t>
            </a:r>
          </a:p>
          <a:p>
            <a:pPr lvl="1"/>
            <a:r>
              <a:rPr lang="en-US" dirty="0" smtClean="0"/>
              <a:t>…</a:t>
            </a:r>
          </a:p>
          <a:p>
            <a:pPr lvl="1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Software University Learning System (SULS)</a:t>
            </a:r>
            <a:endParaRPr lang="en-US" dirty="0"/>
          </a:p>
        </p:txBody>
      </p:sp>
      <p:pic>
        <p:nvPicPr>
          <p:cNvPr id="6" name="Picture 5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7835" y="2514600"/>
            <a:ext cx="4733884" cy="3676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473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2" y="1151121"/>
            <a:ext cx="11804821" cy="557035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The "OOP" course provides</a:t>
            </a:r>
          </a:p>
          <a:p>
            <a:pPr marL="623888" lvl="1" indent="-320675">
              <a:lnSpc>
                <a:spcPct val="100000"/>
              </a:lnSpc>
            </a:pPr>
            <a:r>
              <a:rPr lang="en-US" sz="3000" dirty="0" smtClean="0"/>
              <a:t>Fundamental understanding of OOP</a:t>
            </a:r>
            <a:endParaRPr lang="en-US" sz="3000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en-US" sz="3200" dirty="0" smtClean="0"/>
              <a:t>Training program</a:t>
            </a:r>
          </a:p>
          <a:p>
            <a:pPr lvl="1">
              <a:lnSpc>
                <a:spcPct val="100000"/>
              </a:lnSpc>
            </a:pPr>
            <a:r>
              <a:rPr lang="en-US" sz="3000" dirty="0" smtClean="0"/>
              <a:t>OOP basic principles, using classes and objects</a:t>
            </a:r>
            <a:br>
              <a:rPr lang="en-US" sz="3000" dirty="0" smtClean="0"/>
            </a:br>
            <a:r>
              <a:rPr lang="en-US" sz="3000" dirty="0" smtClean="0"/>
              <a:t>and their application in practical software projects</a:t>
            </a:r>
            <a:endParaRPr lang="en-US" sz="3000" dirty="0"/>
          </a:p>
          <a:p>
            <a:pPr>
              <a:lnSpc>
                <a:spcPct val="100000"/>
              </a:lnSpc>
            </a:pPr>
            <a:r>
              <a:rPr lang="en-US" sz="3200" dirty="0" smtClean="0"/>
              <a:t>Practical exams</a:t>
            </a:r>
          </a:p>
          <a:p>
            <a:pPr lvl="1">
              <a:lnSpc>
                <a:spcPct val="100000"/>
              </a:lnSpc>
            </a:pPr>
            <a:r>
              <a:rPr lang="en-US" sz="3000" dirty="0" smtClean="0"/>
              <a:t>Automated judge system + code review</a:t>
            </a:r>
            <a:endParaRPr lang="en-US" sz="3000" dirty="0"/>
          </a:p>
          <a:p>
            <a:pPr>
              <a:lnSpc>
                <a:spcPct val="100000"/>
              </a:lnSpc>
            </a:pPr>
            <a:r>
              <a:rPr lang="en-US" sz="3200" dirty="0"/>
              <a:t>Learning </a:t>
            </a:r>
            <a:r>
              <a:rPr lang="en-US" sz="3200" dirty="0" smtClean="0"/>
              <a:t>resources</a:t>
            </a:r>
          </a:p>
          <a:p>
            <a:pPr lvl="1">
              <a:lnSpc>
                <a:spcPct val="100000"/>
              </a:lnSpc>
            </a:pPr>
            <a:r>
              <a:rPr lang="en-US" sz="3000" dirty="0" smtClean="0"/>
              <a:t>Lectures, videos, software, books, forum</a:t>
            </a:r>
            <a:endParaRPr lang="en-US" sz="30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847012" y="4696475"/>
            <a:ext cx="3696599" cy="1628125"/>
            <a:chOff x="998778" y="2709000"/>
            <a:chExt cx="7687634" cy="3510730"/>
          </a:xfrm>
        </p:grpSpPr>
        <p:pic>
          <p:nvPicPr>
            <p:cNvPr id="8" name="Picture 4"/>
            <p:cNvPicPr>
              <a:picLocks noChangeAspect="1" noChangeArrowheads="1"/>
            </p:cNvPicPr>
            <p:nvPr/>
          </p:nvPicPr>
          <p:blipFill>
            <a:blip r:embed="rId3" cstate="screen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8778" y="2709000"/>
              <a:ext cx="7687634" cy="351073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10" name="TextBox 9"/>
            <p:cNvSpPr txBox="1"/>
            <p:nvPr/>
          </p:nvSpPr>
          <p:spPr>
            <a:xfrm rot="21361232">
              <a:off x="1628049" y="3655983"/>
              <a:ext cx="6376595" cy="1457831"/>
            </a:xfrm>
            <a:prstGeom prst="rect">
              <a:avLst/>
            </a:prstGeom>
            <a:noFill/>
          </p:spPr>
          <p:txBody>
            <a:bodyPr wrap="none" rtlCol="0">
              <a:prstTxWarp prst="textCascadeUp">
                <a:avLst/>
              </a:prstTxWarp>
              <a:spAutoFit/>
            </a:bodyPr>
            <a:lstStyle/>
            <a:p>
              <a:r>
                <a:rPr lang="en-US" sz="10700" b="1" dirty="0" smtClean="0">
                  <a:ln w="3175">
                    <a:solidFill>
                      <a:srgbClr val="FFFFFF">
                        <a:alpha val="50000"/>
                      </a:srgbClr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  <a:alpha val="49804"/>
                    </a:schemeClr>
                  </a:solidFill>
                  <a:effectLst>
                    <a:outerShdw blurRad="88900" sx="102000" sy="102000" algn="ctr" rotWithShape="0">
                      <a:prstClr val="black"/>
                    </a:outerShdw>
                  </a:effectLst>
                </a:rPr>
                <a:t>OOP Course</a:t>
              </a:r>
              <a:endParaRPr lang="en-US" sz="10700" b="1" dirty="0">
                <a:ln w="3175">
                  <a:solidFill>
                    <a:srgbClr val="FFFFFF">
                      <a:alpha val="50000"/>
                    </a:srgbClr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  <a:alpha val="49804"/>
                  </a:schemeClr>
                </a:solidFill>
                <a:effectLst>
                  <a:outerShdw blurRad="88900" sx="102000" sy="102000" algn="ctr" rotWithShape="0">
                    <a:prstClr val="black"/>
                  </a:outerShdw>
                </a:effectLst>
              </a:endParaRPr>
            </a:p>
          </p:txBody>
        </p:sp>
      </p:grpSp>
      <p:pic>
        <p:nvPicPr>
          <p:cNvPr id="9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4968" y="1295400"/>
            <a:ext cx="3559806" cy="2640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1295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0297" y="1424940"/>
            <a:ext cx="2203729" cy="784654"/>
          </a:xfrm>
          <a:prstGeom prst="roundRect">
            <a:avLst>
              <a:gd name="adj" fmla="val 3159"/>
            </a:avLst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5612" y="1424940"/>
            <a:ext cx="1710402" cy="784860"/>
          </a:xfrm>
          <a:prstGeom prst="roundRect">
            <a:avLst>
              <a:gd name="adj" fmla="val 3159"/>
            </a:avLst>
          </a:prstGeom>
        </p:spPr>
      </p:pic>
      <p:pic>
        <p:nvPicPr>
          <p:cNvPr id="6" name="Picture 5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92052" y="1424940"/>
            <a:ext cx="2372207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7" name="Picture 6">
            <a:hlinkClick r:id="rId9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689561" y="1424940"/>
            <a:ext cx="1991815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8" name="Picture 7">
            <a:hlinkClick r:id="rId11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420064" y="1424940"/>
            <a:ext cx="2043459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9" name="Picture 8">
            <a:hlinkClick r:id="rId13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93938" y="5463746"/>
            <a:ext cx="3096656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10" name="Picture 9">
            <a:hlinkClick r:id="rId15"/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985011" y="5570496"/>
            <a:ext cx="2947601" cy="568632"/>
          </a:xfrm>
          <a:prstGeom prst="roundRect">
            <a:avLst>
              <a:gd name="adj" fmla="val 3159"/>
            </a:avLst>
          </a:prstGeom>
        </p:spPr>
      </p:pic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OOP – </a:t>
            </a:r>
            <a:r>
              <a:rPr lang="en-US" smtClean="0"/>
              <a:t>Course Introduction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309535" y="5463746"/>
            <a:ext cx="1451877" cy="784654"/>
          </a:xfrm>
          <a:prstGeom prst="roundRect">
            <a:avLst>
              <a:gd name="adj" fmla="val 2953"/>
            </a:avLst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159214" y="5461225"/>
            <a:ext cx="2551399" cy="787175"/>
          </a:xfrm>
          <a:prstGeom prst="roundRect">
            <a:avLst>
              <a:gd name="adj" fmla="val 2953"/>
            </a:avLst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63552"/>
          </a:xfrm>
        </p:spPr>
        <p:txBody>
          <a:bodyPr/>
          <a:lstStyle/>
          <a:p>
            <a:r>
              <a:rPr lang="en-US" dirty="0">
                <a:hlinkClick r:id="rId19"/>
              </a:rPr>
              <a:t>https://</a:t>
            </a:r>
            <a:r>
              <a:rPr lang="en-US" dirty="0" smtClean="0">
                <a:hlinkClick r:id="rId19"/>
              </a:rPr>
              <a:t>softuni.bg/courses/oop</a:t>
            </a:r>
            <a:r>
              <a:rPr lang="en-US" dirty="0" smtClean="0">
                <a:hlinkClick r:id="rId19"/>
              </a:rPr>
              <a:t>/</a:t>
            </a:r>
            <a:r>
              <a:rPr lang="en-US" dirty="0" smtClean="0"/>
              <a:t> 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922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License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This </a:t>
            </a:r>
            <a:r>
              <a:rPr lang="en-US" dirty="0" smtClean="0"/>
              <a:t>course (slides, examples, demos, videos, homework, etc.)</a:t>
            </a:r>
            <a:br>
              <a:rPr lang="en-US" dirty="0" smtClean="0"/>
            </a:br>
            <a:r>
              <a:rPr lang="en-US" dirty="0" smtClean="0"/>
              <a:t>is </a:t>
            </a:r>
            <a:r>
              <a:rPr lang="en-US" dirty="0"/>
              <a:t>licensed </a:t>
            </a:r>
            <a:r>
              <a:rPr lang="en-US" dirty="0" smtClean="0"/>
              <a:t>under </a:t>
            </a:r>
            <a:r>
              <a:rPr lang="en-US" dirty="0"/>
              <a:t>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4.0 International</a:t>
            </a:r>
            <a:r>
              <a:rPr lang="en-US" dirty="0"/>
              <a:t>" </a:t>
            </a:r>
            <a:r>
              <a:rPr lang="en-US" dirty="0" smtClean="0"/>
              <a:t>license</a:t>
            </a:r>
            <a:endParaRPr lang="bg-BG" dirty="0" smtClean="0"/>
          </a:p>
          <a:p>
            <a:endParaRPr lang="bg-BG" sz="2400" dirty="0"/>
          </a:p>
          <a:p>
            <a:endParaRPr lang="bg-BG" sz="2400" dirty="0" smtClean="0"/>
          </a:p>
          <a:p>
            <a:endParaRPr lang="bg-BG" sz="2400" dirty="0"/>
          </a:p>
          <a:p>
            <a:pPr>
              <a:spcBef>
                <a:spcPts val="1800"/>
              </a:spcBef>
            </a:pPr>
            <a:r>
              <a:rPr lang="en-US" sz="2400" dirty="0" smtClean="0"/>
              <a:t>Attribution: this work may contain portions from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4"/>
              </a:rPr>
              <a:t>Fundamentals of Computer Programming with C#</a:t>
            </a:r>
            <a:r>
              <a:rPr lang="en-US" sz="2000" dirty="0"/>
              <a:t>" </a:t>
            </a:r>
            <a:r>
              <a:rPr lang="en-US" sz="2000" dirty="0" smtClean="0"/>
              <a:t>book by Svetlin Nakov &amp; Co. under </a:t>
            </a:r>
            <a:r>
              <a:rPr lang="en-US" sz="2000" dirty="0" smtClean="0">
                <a:hlinkClick r:id="rId5"/>
              </a:rPr>
              <a:t>CC-BY-SA</a:t>
            </a:r>
            <a:r>
              <a:rPr lang="en-US" sz="2000" dirty="0" smtClean="0"/>
              <a:t> license</a:t>
            </a:r>
          </a:p>
          <a:p>
            <a:pPr lvl="1"/>
            <a:r>
              <a:rPr lang="en-US" sz="2000" dirty="0" smtClean="0"/>
              <a:t>"</a:t>
            </a:r>
            <a:r>
              <a:rPr lang="en-US" sz="2000" u="sng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OOP</a:t>
            </a:r>
            <a:r>
              <a:rPr lang="en-US" sz="2000" dirty="0" smtClean="0"/>
              <a:t>" course by </a:t>
            </a:r>
            <a:r>
              <a:rPr lang="en-US" sz="2000" noProof="1" smtClean="0"/>
              <a:t>Telerik Academy</a:t>
            </a:r>
            <a:r>
              <a:rPr lang="en-US" sz="2000" dirty="0" smtClean="0"/>
              <a:t> under </a:t>
            </a:r>
            <a:r>
              <a:rPr lang="en-US" sz="2000" dirty="0" smtClean="0">
                <a:hlinkClick r:id="rId6"/>
              </a:rPr>
              <a:t>CC-BY-NC-SA</a:t>
            </a:r>
            <a:r>
              <a:rPr lang="en-US" sz="2000" dirty="0" smtClean="0"/>
              <a:t> 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647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SoftUni Diamond Partners</a:t>
            </a:r>
            <a:endParaRPr lang="bg-BG" dirty="0"/>
          </a:p>
        </p:txBody>
      </p:sp>
      <p:pic>
        <p:nvPicPr>
          <p:cNvPr id="1027" name="Picture 3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0890" y="1427074"/>
            <a:ext cx="3473178" cy="1236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3668" y="1427088"/>
            <a:ext cx="2695672" cy="1236975"/>
          </a:xfrm>
          <a:prstGeom prst="rect">
            <a:avLst/>
          </a:prstGeom>
        </p:spPr>
      </p:pic>
      <p:pic>
        <p:nvPicPr>
          <p:cNvPr id="4" name="Picture 3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40761" y="1427074"/>
            <a:ext cx="3738707" cy="1236650"/>
          </a:xfrm>
          <a:prstGeom prst="rect">
            <a:avLst/>
          </a:prstGeom>
        </p:spPr>
      </p:pic>
      <p:pic>
        <p:nvPicPr>
          <p:cNvPr id="5" name="Picture 4">
            <a:hlinkClick r:id="rId9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3668" y="3250872"/>
            <a:ext cx="2895601" cy="1140691"/>
          </a:xfrm>
          <a:prstGeom prst="rect">
            <a:avLst/>
          </a:prstGeom>
        </p:spPr>
      </p:pic>
      <p:pic>
        <p:nvPicPr>
          <p:cNvPr id="6" name="Picture 5">
            <a:hlinkClick r:id="rId11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810446" y="3250871"/>
            <a:ext cx="2970677" cy="1140691"/>
          </a:xfrm>
          <a:prstGeom prst="rect">
            <a:avLst/>
          </a:prstGeom>
        </p:spPr>
      </p:pic>
      <p:pic>
        <p:nvPicPr>
          <p:cNvPr id="7" name="Picture 6">
            <a:hlinkClick r:id="rId13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182301" y="3250875"/>
            <a:ext cx="4501767" cy="1140691"/>
          </a:xfrm>
          <a:prstGeom prst="rect">
            <a:avLst/>
          </a:prstGeom>
        </p:spPr>
      </p:pic>
      <p:pic>
        <p:nvPicPr>
          <p:cNvPr id="9" name="Picture 8">
            <a:hlinkClick r:id="rId15"/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13668" y="5199810"/>
            <a:ext cx="4645555" cy="896190"/>
          </a:xfrm>
          <a:prstGeom prst="rect">
            <a:avLst/>
          </a:prstGeom>
        </p:spPr>
      </p:pic>
      <p:pic>
        <p:nvPicPr>
          <p:cNvPr id="8" name="Picture 7">
            <a:hlinkClick r:id="rId17"/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504622" y="4963426"/>
            <a:ext cx="2095647" cy="1132574"/>
          </a:xfrm>
          <a:prstGeom prst="rect">
            <a:avLst/>
          </a:prstGeom>
        </p:spPr>
      </p:pic>
      <p:pic>
        <p:nvPicPr>
          <p:cNvPr id="12" name="Picture 11">
            <a:hlinkClick r:id="rId19"/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981269" y="4963426"/>
            <a:ext cx="3670908" cy="1132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780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Software University Foundation 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University </a:t>
            </a:r>
            <a:r>
              <a:rPr lang="en-US" dirty="0"/>
              <a:t>@ </a:t>
            </a:r>
            <a:r>
              <a:rPr lang="en-US" dirty="0" smtClean="0"/>
              <a:t>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</a:t>
            </a:r>
            <a:r>
              <a:rPr lang="en-US" dirty="0"/>
              <a:t>University @ </a:t>
            </a:r>
            <a:r>
              <a:rPr lang="en-US" dirty="0" smtClean="0"/>
              <a:t>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 smtClean="0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title="Software University">
            <a:hlinkClick r:id="rId4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214" b="7214"/>
          <a:stretch/>
        </p:blipFill>
        <p:spPr>
          <a:xfrm>
            <a:off x="9659438" y="1594686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10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title="Software University Videos @ YouTube">
            <a:hlinkClick r:id="rId6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7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241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SoftUni: Levels, Modules, Schedule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31812" y="1191064"/>
            <a:ext cx="9677400" cy="62743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 smtClean="0"/>
              <a:t>Programming Basics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0321676" y="1206119"/>
            <a:ext cx="145918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 smtClean="0"/>
              <a:t>2 months</a:t>
            </a:r>
            <a:endParaRPr lang="en-US" sz="2600" dirty="0"/>
          </a:p>
        </p:txBody>
      </p:sp>
      <p:sp>
        <p:nvSpPr>
          <p:cNvPr id="7" name="TextBox 6"/>
          <p:cNvSpPr txBox="1"/>
          <p:nvPr/>
        </p:nvSpPr>
        <p:spPr>
          <a:xfrm>
            <a:off x="531812" y="2184746"/>
            <a:ext cx="9677400" cy="1535666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 smtClean="0"/>
              <a:t>Programming Fundamentals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0348223" y="2699749"/>
            <a:ext cx="145918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/>
              <a:t>6</a:t>
            </a:r>
            <a:r>
              <a:rPr lang="en-US" sz="2600" dirty="0" smtClean="0"/>
              <a:t> months</a:t>
            </a:r>
            <a:endParaRPr lang="en-US" sz="2600" dirty="0"/>
          </a:p>
        </p:txBody>
      </p:sp>
      <p:sp>
        <p:nvSpPr>
          <p:cNvPr id="9" name="TextBox 8"/>
          <p:cNvSpPr txBox="1"/>
          <p:nvPr/>
        </p:nvSpPr>
        <p:spPr>
          <a:xfrm>
            <a:off x="8222690" y="2845188"/>
            <a:ext cx="1864288" cy="762001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 anchorCtr="0">
            <a:noAutofit/>
          </a:bodyPr>
          <a:lstStyle>
            <a:defPPr>
              <a:defRPr lang="en-US"/>
            </a:defPPr>
            <a:lvl1pPr algn="ctr">
              <a:spcBef>
                <a:spcPts val="300"/>
              </a:spcBef>
              <a:spcAft>
                <a:spcPts val="300"/>
              </a:spcAft>
              <a:defRPr sz="2000"/>
            </a:lvl1pPr>
          </a:lstStyle>
          <a:p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Teamwork and Personal Skills</a:t>
            </a:r>
            <a:endParaRPr lang="bg-BG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332476" y="2845188"/>
            <a:ext cx="2353188" cy="761999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 anchorCtr="0">
            <a:noAutofit/>
          </a:bodyPr>
          <a:lstStyle>
            <a:defPPr>
              <a:defRPr lang="en-US"/>
            </a:defPPr>
            <a:lvl1pPr algn="ctr">
              <a:spcBef>
                <a:spcPts val="300"/>
              </a:spcBef>
              <a:spcAft>
                <a:spcPts val="300"/>
              </a:spcAft>
              <a:defRPr sz="2000"/>
            </a:lvl1pPr>
          </a:lstStyle>
          <a:p>
            <a:r>
              <a:rPr lang="en-US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Object-Oriented Programming</a:t>
            </a:r>
            <a:endParaRPr lang="en-US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784944" y="2845188"/>
            <a:ext cx="2009200" cy="761999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 anchorCtr="0">
            <a:noAutofit/>
          </a:bodyPr>
          <a:lstStyle>
            <a:defPPr>
              <a:defRPr lang="en-US"/>
            </a:defPPr>
            <a:lvl1pPr algn="ctr">
              <a:spcBef>
                <a:spcPts val="300"/>
              </a:spcBef>
              <a:spcAft>
                <a:spcPts val="300"/>
              </a:spcAft>
              <a:defRPr sz="2000"/>
            </a:lvl1pPr>
          </a:lstStyle>
          <a:p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High-Quality Code</a:t>
            </a:r>
            <a:endParaRPr lang="bg-BG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907492" y="2845188"/>
            <a:ext cx="1207032" cy="761998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 anchorCtr="0">
            <a:noAutofit/>
          </a:bodyPr>
          <a:lstStyle>
            <a:defPPr>
              <a:defRPr lang="en-US"/>
            </a:defPPr>
            <a:lvl1pPr algn="ctr">
              <a:spcBef>
                <a:spcPts val="300"/>
              </a:spcBef>
              <a:spcAft>
                <a:spcPts val="300"/>
              </a:spcAft>
              <a:defRPr sz="2000"/>
            </a:lvl1pPr>
          </a:lstStyle>
          <a:p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Java Basics</a:t>
            </a:r>
            <a:endParaRPr lang="bg-BG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42008" y="2845188"/>
            <a:ext cx="1591188" cy="761999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 anchorCtr="0">
            <a:noAutofit/>
          </a:bodyPr>
          <a:lstStyle>
            <a:defPPr>
              <a:defRPr lang="en-US"/>
            </a:defPPr>
            <a:lvl1pPr algn="ctr">
              <a:spcBef>
                <a:spcPts val="300"/>
              </a:spcBef>
              <a:spcAft>
                <a:spcPts val="300"/>
              </a:spcAft>
              <a:defRPr sz="2000"/>
            </a:lvl1pPr>
          </a:lstStyle>
          <a:p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Advanced C#</a:t>
            </a:r>
            <a:endParaRPr lang="bg-BG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31812" y="4086663"/>
            <a:ext cx="4517571" cy="2410203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>
            <a:defPPr>
              <a:defRPr lang="en-US"/>
            </a:defPPr>
            <a:lvl1pPr algn="ctr">
              <a:spcBef>
                <a:spcPts val="300"/>
              </a:spcBef>
              <a:spcAft>
                <a:spcPts val="300"/>
              </a:spcAft>
              <a:defRPr sz="2800"/>
            </a:lvl1pPr>
          </a:lstStyle>
          <a:p>
            <a:r>
              <a:rPr lang="en-US" dirty="0"/>
              <a:t>Web Front-End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350230" y="5049128"/>
            <a:ext cx="145918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/>
              <a:t>6</a:t>
            </a:r>
            <a:r>
              <a:rPr lang="en-US" sz="2600" dirty="0" smtClean="0"/>
              <a:t> months</a:t>
            </a:r>
            <a:endParaRPr lang="en-US" sz="2600" dirty="0"/>
          </a:p>
        </p:txBody>
      </p:sp>
      <p:sp>
        <p:nvSpPr>
          <p:cNvPr id="16" name="TextBox 15"/>
          <p:cNvSpPr txBox="1"/>
          <p:nvPr/>
        </p:nvSpPr>
        <p:spPr>
          <a:xfrm>
            <a:off x="3133659" y="5610357"/>
            <a:ext cx="1799808" cy="762001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 anchorCtr="0">
            <a:noAutofit/>
          </a:bodyPr>
          <a:lstStyle>
            <a:defPPr>
              <a:defRPr lang="en-US"/>
            </a:defPPr>
            <a:lvl1pPr algn="ctr">
              <a:spcBef>
                <a:spcPts val="300"/>
              </a:spcBef>
              <a:spcAft>
                <a:spcPts val="300"/>
              </a:spcAf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JavaScript Frameworks</a:t>
            </a:r>
            <a:endParaRPr lang="bg-BG" dirty="0"/>
          </a:p>
        </p:txBody>
      </p:sp>
      <p:sp>
        <p:nvSpPr>
          <p:cNvPr id="17" name="TextBox 16"/>
          <p:cNvSpPr txBox="1"/>
          <p:nvPr/>
        </p:nvSpPr>
        <p:spPr>
          <a:xfrm>
            <a:off x="2307979" y="4747105"/>
            <a:ext cx="1253072" cy="761999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 anchorCtr="0">
            <a:noAutofit/>
          </a:bodyPr>
          <a:lstStyle>
            <a:defPPr>
              <a:defRPr lang="en-US"/>
            </a:defPPr>
            <a:lvl1pPr algn="ctr">
              <a:spcBef>
                <a:spcPts val="300"/>
              </a:spcBef>
              <a:spcAft>
                <a:spcPts val="300"/>
              </a:spcAf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JavaScript Basics</a:t>
            </a:r>
            <a:endParaRPr lang="bg-BG" dirty="0"/>
          </a:p>
        </p:txBody>
      </p:sp>
      <p:sp>
        <p:nvSpPr>
          <p:cNvPr id="18" name="TextBox 17"/>
          <p:cNvSpPr txBox="1"/>
          <p:nvPr/>
        </p:nvSpPr>
        <p:spPr>
          <a:xfrm>
            <a:off x="3679455" y="4747105"/>
            <a:ext cx="1254012" cy="761999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 anchorCtr="0">
            <a:noAutofit/>
          </a:bodyPr>
          <a:lstStyle>
            <a:defPPr>
              <a:defRPr lang="en-US"/>
            </a:defPPr>
            <a:lvl1pPr algn="ctr">
              <a:spcBef>
                <a:spcPts val="300"/>
              </a:spcBef>
              <a:spcAft>
                <a:spcPts val="300"/>
              </a:spcAf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Advanced JavaScript</a:t>
            </a:r>
            <a:endParaRPr lang="bg-BG" dirty="0"/>
          </a:p>
        </p:txBody>
      </p:sp>
      <p:sp>
        <p:nvSpPr>
          <p:cNvPr id="19" name="TextBox 18"/>
          <p:cNvSpPr txBox="1"/>
          <p:nvPr/>
        </p:nvSpPr>
        <p:spPr>
          <a:xfrm>
            <a:off x="636980" y="5610357"/>
            <a:ext cx="2364207" cy="761998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 anchorCtr="0">
            <a:noAutofit/>
          </a:bodyPr>
          <a:lstStyle>
            <a:defPPr>
              <a:defRPr lang="en-US"/>
            </a:defPPr>
            <a:lvl1pPr algn="ctr">
              <a:spcBef>
                <a:spcPts val="300"/>
              </a:spcBef>
              <a:spcAft>
                <a:spcPts val="300"/>
              </a:spcAf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JavaScript Applications</a:t>
            </a:r>
            <a:endParaRPr lang="bg-BG" dirty="0"/>
          </a:p>
        </p:txBody>
      </p:sp>
      <p:sp>
        <p:nvSpPr>
          <p:cNvPr id="20" name="TextBox 19"/>
          <p:cNvSpPr txBox="1"/>
          <p:nvPr/>
        </p:nvSpPr>
        <p:spPr>
          <a:xfrm>
            <a:off x="636980" y="4747105"/>
            <a:ext cx="1568835" cy="761999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 anchorCtr="0">
            <a:noAutofit/>
          </a:bodyPr>
          <a:lstStyle>
            <a:defPPr>
              <a:defRPr lang="en-US"/>
            </a:defPPr>
            <a:lvl1pPr algn="ctr">
              <a:spcBef>
                <a:spcPts val="300"/>
              </a:spcBef>
              <a:spcAft>
                <a:spcPts val="300"/>
              </a:spcAf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HTML + CSS + WordPress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453653" y="4086663"/>
            <a:ext cx="4755559" cy="2410203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>
            <a:defPPr>
              <a:defRPr lang="en-US"/>
            </a:defPPr>
            <a:lvl1pPr algn="ctr">
              <a:spcBef>
                <a:spcPts val="300"/>
              </a:spcBef>
              <a:spcAft>
                <a:spcPts val="300"/>
              </a:spcAft>
              <a:defRPr sz="2800"/>
            </a:lvl1pPr>
          </a:lstStyle>
          <a:p>
            <a:r>
              <a:rPr lang="en-US" dirty="0"/>
              <a:t>Back-End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487529" y="5624425"/>
            <a:ext cx="2599449" cy="762001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 anchorCtr="0">
            <a:noAutofit/>
          </a:bodyPr>
          <a:lstStyle>
            <a:defPPr>
              <a:defRPr lang="en-US"/>
            </a:defPPr>
            <a:lvl1pPr algn="ctr">
              <a:spcBef>
                <a:spcPts val="300"/>
              </a:spcBef>
              <a:spcAft>
                <a:spcPts val="300"/>
              </a:spcAf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ASP.NET MVC Web Development</a:t>
            </a:r>
            <a:endParaRPr lang="bg-BG" dirty="0"/>
          </a:p>
        </p:txBody>
      </p:sp>
      <p:sp>
        <p:nvSpPr>
          <p:cNvPr id="23" name="TextBox 22"/>
          <p:cNvSpPr txBox="1"/>
          <p:nvPr/>
        </p:nvSpPr>
        <p:spPr>
          <a:xfrm>
            <a:off x="6904892" y="4789309"/>
            <a:ext cx="1475296" cy="761999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 anchorCtr="0">
            <a:noAutofit/>
          </a:bodyPr>
          <a:lstStyle>
            <a:defPPr>
              <a:defRPr lang="en-US"/>
            </a:defPPr>
            <a:lvl1pPr algn="ctr">
              <a:spcBef>
                <a:spcPts val="300"/>
              </a:spcBef>
              <a:spcAft>
                <a:spcPts val="300"/>
              </a:spcAf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Database Applications</a:t>
            </a:r>
            <a:endParaRPr lang="bg-BG" dirty="0"/>
          </a:p>
        </p:txBody>
      </p:sp>
      <p:sp>
        <p:nvSpPr>
          <p:cNvPr id="24" name="TextBox 23"/>
          <p:cNvSpPr txBox="1"/>
          <p:nvPr/>
        </p:nvSpPr>
        <p:spPr>
          <a:xfrm>
            <a:off x="8456612" y="4789309"/>
            <a:ext cx="1630366" cy="761999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 anchorCtr="0">
            <a:noAutofit/>
          </a:bodyPr>
          <a:lstStyle>
            <a:defPPr>
              <a:defRPr lang="en-US"/>
            </a:defPPr>
            <a:lvl1pPr algn="ctr">
              <a:spcBef>
                <a:spcPts val="300"/>
              </a:spcBef>
              <a:spcAft>
                <a:spcPts val="300"/>
              </a:spcAf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Web Services and Cloud</a:t>
            </a:r>
            <a:endParaRPr lang="bg-BG" dirty="0"/>
          </a:p>
        </p:txBody>
      </p:sp>
      <p:sp>
        <p:nvSpPr>
          <p:cNvPr id="25" name="TextBox 24"/>
          <p:cNvSpPr txBox="1"/>
          <p:nvPr/>
        </p:nvSpPr>
        <p:spPr>
          <a:xfrm>
            <a:off x="5561013" y="5624425"/>
            <a:ext cx="1840602" cy="761998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 anchorCtr="0">
            <a:noAutofit/>
          </a:bodyPr>
          <a:lstStyle>
            <a:defPPr>
              <a:defRPr lang="en-US"/>
            </a:defPPr>
            <a:lvl1pPr algn="ctr">
              <a:spcBef>
                <a:spcPts val="300"/>
              </a:spcBef>
              <a:spcAft>
                <a:spcPts val="300"/>
              </a:spcAf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PHP Web Development</a:t>
            </a:r>
            <a:endParaRPr lang="bg-BG" dirty="0"/>
          </a:p>
        </p:txBody>
      </p:sp>
      <p:sp>
        <p:nvSpPr>
          <p:cNvPr id="26" name="TextBox 25"/>
          <p:cNvSpPr txBox="1"/>
          <p:nvPr/>
        </p:nvSpPr>
        <p:spPr>
          <a:xfrm>
            <a:off x="5561012" y="4789309"/>
            <a:ext cx="1263850" cy="761999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 anchorCtr="0">
            <a:noAutofit/>
          </a:bodyPr>
          <a:lstStyle>
            <a:defPPr>
              <a:defRPr lang="en-US"/>
            </a:defPPr>
            <a:lvl1pPr algn="ctr">
              <a:spcBef>
                <a:spcPts val="300"/>
              </a:spcBef>
              <a:spcAft>
                <a:spcPts val="300"/>
              </a:spcAf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Databases</a:t>
            </a:r>
          </a:p>
        </p:txBody>
      </p:sp>
      <p:cxnSp>
        <p:nvCxnSpPr>
          <p:cNvPr id="28" name="Straight Arrow Connector 27"/>
          <p:cNvCxnSpPr>
            <a:stCxn id="5" idx="2"/>
            <a:endCxn id="7" idx="0"/>
          </p:cNvCxnSpPr>
          <p:nvPr/>
        </p:nvCxnSpPr>
        <p:spPr>
          <a:xfrm>
            <a:off x="5370512" y="1818495"/>
            <a:ext cx="0" cy="36625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2783816" y="3720412"/>
            <a:ext cx="0" cy="36625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7827084" y="3720412"/>
            <a:ext cx="0" cy="36625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8851680" y="1256079"/>
            <a:ext cx="12813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smtClean="0">
                <a:solidFill>
                  <a:schemeClr val="accent6">
                    <a:lumMod val="50000"/>
                  </a:schemeClr>
                </a:solidFill>
              </a:rPr>
              <a:t>6 credits</a:t>
            </a:r>
            <a:endParaRPr lang="en-GB" sz="16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8847850" y="2266270"/>
            <a:ext cx="12813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smtClean="0">
                <a:solidFill>
                  <a:schemeClr val="accent6">
                    <a:lumMod val="50000"/>
                  </a:schemeClr>
                </a:solidFill>
              </a:rPr>
              <a:t>36 credits</a:t>
            </a:r>
            <a:endParaRPr lang="en-GB" sz="16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8851680" y="4157004"/>
            <a:ext cx="12813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smtClean="0">
                <a:solidFill>
                  <a:schemeClr val="accent6">
                    <a:lumMod val="50000"/>
                  </a:schemeClr>
                </a:solidFill>
              </a:rPr>
              <a:t>36 credits</a:t>
            </a:r>
            <a:endParaRPr lang="en-GB" sz="16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704924" y="4157246"/>
            <a:ext cx="12813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smtClean="0">
                <a:solidFill>
                  <a:schemeClr val="accent6">
                    <a:lumMod val="50000"/>
                  </a:schemeClr>
                </a:solidFill>
              </a:rPr>
              <a:t>36 credits</a:t>
            </a:r>
            <a:endParaRPr lang="en-GB" sz="1600" dirty="0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35" name="Straight Arrow Connector 34"/>
          <p:cNvCxnSpPr/>
          <p:nvPr/>
        </p:nvCxnSpPr>
        <p:spPr>
          <a:xfrm flipV="1">
            <a:off x="5000324" y="5181600"/>
            <a:ext cx="452522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H="1">
            <a:off x="5049383" y="5416029"/>
            <a:ext cx="40427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http://www.clker.com/cliparts/e/2/a/d/1206574733930851359Ryan_Taylor_Green_Tick.svg.hi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460" y="2562947"/>
            <a:ext cx="490358" cy="564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7351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982797"/>
            <a:ext cx="8938472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 smtClean="0"/>
              <a:t>OOP Course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446212" y="5739048"/>
            <a:ext cx="8938472" cy="688256"/>
          </a:xfrm>
        </p:spPr>
        <p:txBody>
          <a:bodyPr/>
          <a:lstStyle/>
          <a:p>
            <a:r>
              <a:rPr lang="en-US" dirty="0"/>
              <a:t>Course Objectives &amp; Program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1240640" y="1447801"/>
            <a:ext cx="9501972" cy="3282128"/>
            <a:chOff x="998778" y="2709000"/>
            <a:chExt cx="7687634" cy="3510730"/>
          </a:xfrm>
        </p:grpSpPr>
        <p:pic>
          <p:nvPicPr>
            <p:cNvPr id="10" name="Picture 4"/>
            <p:cNvPicPr>
              <a:picLocks noChangeAspect="1" noChangeArrowheads="1"/>
            </p:cNvPicPr>
            <p:nvPr/>
          </p:nvPicPr>
          <p:blipFill>
            <a:blip r:embed="rId2" cstate="screen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8778" y="2709000"/>
              <a:ext cx="7687634" cy="351073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11" name="TextBox 10"/>
            <p:cNvSpPr txBox="1"/>
            <p:nvPr/>
          </p:nvSpPr>
          <p:spPr>
            <a:xfrm rot="21361232">
              <a:off x="1201460" y="3606272"/>
              <a:ext cx="7274779" cy="1457831"/>
            </a:xfrm>
            <a:prstGeom prst="rect">
              <a:avLst/>
            </a:prstGeom>
            <a:noFill/>
          </p:spPr>
          <p:txBody>
            <a:bodyPr wrap="none" rtlCol="0">
              <a:prstTxWarp prst="textCascadeUp">
                <a:avLst/>
              </a:prstTxWarp>
              <a:spAutoFit/>
            </a:bodyPr>
            <a:lstStyle/>
            <a:p>
              <a:r>
                <a:rPr lang="en-US" sz="10700" b="1" dirty="0" smtClean="0">
                  <a:ln w="3175">
                    <a:solidFill>
                      <a:srgbClr val="FFFFFF">
                        <a:alpha val="50000"/>
                      </a:srgbClr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  <a:alpha val="49804"/>
                    </a:schemeClr>
                  </a:solidFill>
                  <a:effectLst>
                    <a:outerShdw blurRad="88900" sx="102000" sy="102000" algn="ctr" rotWithShape="0">
                      <a:prstClr val="black"/>
                    </a:outerShdw>
                  </a:effectLst>
                </a:rPr>
                <a:t>Object-Oriented Programming</a:t>
              </a:r>
              <a:endParaRPr lang="en-US" sz="10700" b="1" dirty="0">
                <a:ln w="3175">
                  <a:solidFill>
                    <a:srgbClr val="FFFFFF">
                      <a:alpha val="50000"/>
                    </a:srgbClr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  <a:alpha val="49804"/>
                  </a:schemeClr>
                </a:solidFill>
                <a:effectLst>
                  <a:outerShdw blurRad="88900" sx="102000" sy="102000" algn="ctr" rotWithShape="0">
                    <a:prstClr val="black"/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87760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19628"/>
            <a:ext cx="11804822" cy="566847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The "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OOP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" </a:t>
            </a:r>
            <a:r>
              <a:rPr lang="en-US" dirty="0" smtClean="0"/>
              <a:t>course: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Fundamentals </a:t>
            </a:r>
            <a:r>
              <a:rPr lang="en-US" dirty="0" smtClean="0"/>
              <a:t>in OOP programming: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Defining, structuring and using classes properly</a:t>
            </a:r>
          </a:p>
          <a:p>
            <a:pPr lvl="3">
              <a:lnSpc>
                <a:spcPct val="100000"/>
              </a:lnSpc>
            </a:pPr>
            <a:r>
              <a:rPr lang="en-US" dirty="0" smtClean="0"/>
              <a:t>Classes, objects, constructors, methods, properties, static members, …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Basic principles of OOP and applying them to our code</a:t>
            </a:r>
          </a:p>
          <a:p>
            <a:pPr lvl="3">
              <a:lnSpc>
                <a:spcPct val="100000"/>
              </a:lnSpc>
            </a:pPr>
            <a:r>
              <a:rPr lang="en-US" dirty="0" smtClean="0"/>
              <a:t>Encapsulation, abstraction, inheritance, polymorphism, exceptions, …</a:t>
            </a:r>
          </a:p>
          <a:p>
            <a:pPr lvl="3">
              <a:lnSpc>
                <a:spcPct val="100000"/>
              </a:lnSpc>
            </a:pPr>
            <a:r>
              <a:rPr lang="en-US" dirty="0" smtClean="0"/>
              <a:t>Event-driven programming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Develop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object-oriented thinking </a:t>
            </a:r>
            <a:r>
              <a:rPr lang="en-US" dirty="0" smtClean="0"/>
              <a:t>and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problem-solving </a:t>
            </a:r>
            <a:r>
              <a:rPr lang="en-US" dirty="0" smtClean="0"/>
              <a:t>skills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Object-oriented modeling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Objectives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5564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6"/>
          </a:xfrm>
        </p:spPr>
        <p:txBody>
          <a:bodyPr>
            <a:noAutofit/>
          </a:bodyPr>
          <a:lstStyle/>
          <a:p>
            <a:pPr marL="450850" indent="-450850">
              <a:lnSpc>
                <a:spcPct val="100000"/>
              </a:lnSpc>
              <a:buFont typeface="+mj-lt"/>
              <a:buAutoNum type="arabicPeriod"/>
            </a:pPr>
            <a:r>
              <a:rPr lang="en-US" sz="3300" dirty="0" smtClean="0"/>
              <a:t>Course Introduction. Defining Classes and Their Components (Fields, Properties, Constructors, Methods, etc.)</a:t>
            </a:r>
            <a:endParaRPr lang="en-US" sz="3300" dirty="0"/>
          </a:p>
          <a:p>
            <a:pPr marL="450850" indent="-450850">
              <a:lnSpc>
                <a:spcPct val="100000"/>
              </a:lnSpc>
              <a:buFont typeface="+mj-lt"/>
              <a:buAutoNum type="arabicPeriod"/>
            </a:pPr>
            <a:r>
              <a:rPr lang="en-US" sz="3300" dirty="0" smtClean="0"/>
              <a:t>Exceptions. Static Members, Namespaces, Indexers and Operators</a:t>
            </a:r>
          </a:p>
          <a:p>
            <a:pPr marL="450850" indent="-450850">
              <a:lnSpc>
                <a:spcPct val="100000"/>
              </a:lnSpc>
              <a:buFont typeface="+mj-lt"/>
              <a:buAutoNum type="arabicPeriod"/>
            </a:pPr>
            <a:r>
              <a:rPr lang="en-US" sz="3300" dirty="0" smtClean="0"/>
              <a:t>Principles of OOP: Inheritance and Abstraction</a:t>
            </a:r>
          </a:p>
          <a:p>
            <a:pPr marL="450850" indent="-450850">
              <a:lnSpc>
                <a:spcPct val="100000"/>
              </a:lnSpc>
              <a:buFont typeface="+mj-lt"/>
              <a:buAutoNum type="arabicPeriod"/>
            </a:pPr>
            <a:r>
              <a:rPr lang="en-US" sz="3300" dirty="0" smtClean="0"/>
              <a:t>Principles of OOP: Encapsulation and Polymorphism</a:t>
            </a:r>
          </a:p>
          <a:p>
            <a:pPr marL="450850" indent="-450850">
              <a:lnSpc>
                <a:spcPct val="100000"/>
              </a:lnSpc>
              <a:buFont typeface="+mj-lt"/>
              <a:buAutoNum type="arabicPeriod"/>
            </a:pPr>
            <a:r>
              <a:rPr lang="en-US" sz="3300" dirty="0" smtClean="0"/>
              <a:t>Lab: Writing a Small OOP Project From Scratch</a:t>
            </a:r>
            <a:endParaRPr lang="en-US" sz="3300" dirty="0"/>
          </a:p>
          <a:p>
            <a:pPr marL="450850" indent="-450850">
              <a:lnSpc>
                <a:spcPct val="100000"/>
              </a:lnSpc>
              <a:buFont typeface="+mj-lt"/>
              <a:buAutoNum type="arabicPeriod"/>
            </a:pPr>
            <a:r>
              <a:rPr lang="en-US" sz="3300" dirty="0" smtClean="0"/>
              <a:t>Other OOP Types (Structures, </a:t>
            </a:r>
            <a:r>
              <a:rPr lang="en-US" sz="3300" noProof="1" smtClean="0"/>
              <a:t>Enums</a:t>
            </a:r>
            <a:r>
              <a:rPr lang="en-US" sz="3300" dirty="0" smtClean="0"/>
              <a:t>, Generics, Attributes)</a:t>
            </a:r>
          </a:p>
          <a:p>
            <a:pPr marL="450850" indent="-450850">
              <a:lnSpc>
                <a:spcPct val="100000"/>
              </a:lnSpc>
              <a:buFont typeface="+mj-lt"/>
              <a:buAutoNum type="arabicPeriod"/>
            </a:pPr>
            <a:r>
              <a:rPr lang="en-US" sz="3300" dirty="0" smtClean="0"/>
              <a:t>Delegates and Events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OOP – Course Topics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864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6"/>
          </a:xfrm>
        </p:spPr>
        <p:txBody>
          <a:bodyPr>
            <a:noAutofit/>
          </a:bodyPr>
          <a:lstStyle/>
          <a:p>
            <a:pPr marL="514350" indent="-514350">
              <a:lnSpc>
                <a:spcPct val="100000"/>
              </a:lnSpc>
              <a:buFont typeface="+mj-lt"/>
              <a:buAutoNum type="arabicPeriod" startAt="8"/>
            </a:pPr>
            <a:r>
              <a:rPr lang="en-US" sz="3300" dirty="0" smtClean="0"/>
              <a:t>.NET Common Type System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 startAt="8"/>
            </a:pPr>
            <a:r>
              <a:rPr lang="en-US" sz="3300" dirty="0" smtClean="0"/>
              <a:t>Lab: Extending an Existing API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 startAt="8"/>
            </a:pPr>
            <a:r>
              <a:rPr lang="en-US" sz="3300" dirty="0" smtClean="0"/>
              <a:t> Workshop I – Real-world Object-Oriented Application 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 startAt="8"/>
            </a:pPr>
            <a:r>
              <a:rPr lang="en-US" sz="3300" dirty="0" smtClean="0"/>
              <a:t> Workshop II </a:t>
            </a:r>
            <a:r>
              <a:rPr lang="en-US" sz="3300" dirty="0"/>
              <a:t>– </a:t>
            </a:r>
            <a:r>
              <a:rPr lang="en-US" sz="3300" dirty="0" smtClean="0"/>
              <a:t>Real-world </a:t>
            </a:r>
            <a:r>
              <a:rPr lang="en-US" sz="3300" dirty="0"/>
              <a:t>Object-Oriented Application</a:t>
            </a:r>
            <a:endParaRPr lang="en-US" sz="3300" dirty="0" smtClean="0"/>
          </a:p>
          <a:p>
            <a:pPr marL="514350" indent="-514350">
              <a:lnSpc>
                <a:spcPct val="100000"/>
              </a:lnSpc>
              <a:buFont typeface="+mj-lt"/>
              <a:buAutoNum type="arabicPeriod" startAt="8"/>
            </a:pPr>
            <a:r>
              <a:rPr lang="en-US" sz="3300" dirty="0" smtClean="0"/>
              <a:t> OOP Exam Preparation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 startAt="8"/>
            </a:pPr>
            <a:r>
              <a:rPr lang="en-US" sz="3300" dirty="0" smtClean="0"/>
              <a:t> OOP </a:t>
            </a:r>
            <a:r>
              <a:rPr lang="en-US" sz="3300" dirty="0"/>
              <a:t>Exam </a:t>
            </a:r>
            <a:r>
              <a:rPr lang="en-US" sz="3300" dirty="0" smtClean="0"/>
              <a:t>Preparation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 startAt="8"/>
            </a:pPr>
            <a:r>
              <a:rPr lang="en-US" sz="3300" dirty="0" smtClean="0"/>
              <a:t> Practical OOP Exam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OOP – Course Topics (2)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8380412" y="4038600"/>
            <a:ext cx="3009011" cy="2333255"/>
            <a:chOff x="8341423" y="4296892"/>
            <a:chExt cx="3009011" cy="2333255"/>
          </a:xfrm>
        </p:grpSpPr>
        <p:pic>
          <p:nvPicPr>
            <p:cNvPr id="2052" name="Picture 4" descr="C:\Documents\Courses\OOP\OOP Images\bb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41423" y="4296892"/>
              <a:ext cx="3009011" cy="23332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Rectangle 4"/>
            <p:cNvSpPr/>
            <p:nvPr/>
          </p:nvSpPr>
          <p:spPr>
            <a:xfrm>
              <a:off x="9103423" y="4473717"/>
              <a:ext cx="227009" cy="784830"/>
            </a:xfrm>
            <a:prstGeom prst="rect">
              <a:avLst/>
            </a:prstGeom>
            <a:noFill/>
            <a:scene3d>
              <a:camera prst="orthographicFront">
                <a:rot lat="0" lon="9000000" rev="10800000"/>
              </a:camera>
              <a:lightRig rig="threePt" dir="t"/>
            </a:scene3d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4500" b="1" spc="50" dirty="0" smtClean="0">
                  <a:ln w="13500">
                    <a:solidFill>
                      <a:schemeClr val="accent1">
                        <a:shade val="2500"/>
                        <a:alpha val="6500"/>
                      </a:schemeClr>
                    </a:solidFill>
                    <a:prstDash val="solid"/>
                  </a:ln>
                  <a:solidFill>
                    <a:schemeClr val="accent1">
                      <a:tint val="3000"/>
                      <a:alpha val="95000"/>
                    </a:schemeClr>
                  </a:solidFill>
                  <a:effectLst>
                    <a:innerShdw blurRad="50900" dist="38500" dir="13500000">
                      <a:srgbClr val="000000">
                        <a:alpha val="60000"/>
                      </a:srgbClr>
                    </a:innerShdw>
                  </a:effectLst>
                </a:rPr>
                <a:t>O</a:t>
              </a:r>
              <a:endParaRPr lang="en-US" sz="45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9789223" y="5845317"/>
              <a:ext cx="227009" cy="784830"/>
            </a:xfrm>
            <a:prstGeom prst="rect">
              <a:avLst/>
            </a:prstGeom>
            <a:noFill/>
            <a:scene3d>
              <a:camera prst="orthographicFront">
                <a:rot lat="600000" lon="1200000" rev="0"/>
              </a:camera>
              <a:lightRig rig="threePt" dir="t"/>
            </a:scene3d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4500" b="1" spc="50" dirty="0" smtClean="0">
                  <a:ln w="13500">
                    <a:solidFill>
                      <a:schemeClr val="accent1">
                        <a:shade val="2500"/>
                        <a:alpha val="6500"/>
                      </a:schemeClr>
                    </a:solidFill>
                    <a:prstDash val="solid"/>
                  </a:ln>
                  <a:solidFill>
                    <a:schemeClr val="accent1">
                      <a:tint val="3000"/>
                      <a:alpha val="95000"/>
                    </a:schemeClr>
                  </a:solidFill>
                  <a:effectLst>
                    <a:innerShdw blurRad="50900" dist="38500" dir="13500000">
                      <a:srgbClr val="000000">
                        <a:alpha val="60000"/>
                      </a:srgbClr>
                    </a:innerShdw>
                  </a:effectLst>
                </a:rPr>
                <a:t>P</a:t>
              </a:r>
              <a:endParaRPr lang="en-US" sz="4500" b="0" cap="none" spc="0" dirty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9408223" y="5159517"/>
              <a:ext cx="227009" cy="784830"/>
            </a:xfrm>
            <a:prstGeom prst="rect">
              <a:avLst/>
            </a:prstGeom>
            <a:noFill/>
            <a:scene3d>
              <a:camera prst="orthographicFront">
                <a:rot lat="0" lon="9000000" rev="10800000"/>
              </a:camera>
              <a:lightRig rig="threePt" dir="t"/>
            </a:scene3d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4500" b="1" spc="50" dirty="0" smtClean="0">
                  <a:ln w="13500">
                    <a:solidFill>
                      <a:schemeClr val="accent1">
                        <a:shade val="2500"/>
                        <a:alpha val="6500"/>
                      </a:schemeClr>
                    </a:solidFill>
                    <a:prstDash val="solid"/>
                  </a:ln>
                  <a:solidFill>
                    <a:schemeClr val="accent1">
                      <a:tint val="3000"/>
                      <a:alpha val="95000"/>
                    </a:schemeClr>
                  </a:solidFill>
                  <a:effectLst>
                    <a:innerShdw blurRad="50900" dist="38500" dir="13500000">
                      <a:srgbClr val="000000">
                        <a:alpha val="60000"/>
                      </a:srgbClr>
                    </a:innerShdw>
                  </a:effectLst>
                </a:rPr>
                <a:t>O</a:t>
              </a:r>
              <a:endParaRPr lang="en-US" sz="45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07623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727940" y="5580200"/>
            <a:ext cx="8938472" cy="820600"/>
          </a:xfrm>
        </p:spPr>
        <p:txBody>
          <a:bodyPr/>
          <a:lstStyle/>
          <a:p>
            <a:r>
              <a:rPr lang="en-US" dirty="0" smtClean="0"/>
              <a:t>The Trainers Team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43068" y="1483371"/>
            <a:ext cx="6904144" cy="3754652"/>
          </a:xfrm>
          <a:prstGeom prst="roundRect">
            <a:avLst>
              <a:gd name="adj" fmla="val 46773"/>
            </a:avLst>
          </a:prstGeom>
          <a:effectLst>
            <a:softEdge rad="190500"/>
          </a:effectLst>
        </p:spPr>
      </p:pic>
    </p:spTree>
    <p:extLst>
      <p:ext uri="{BB962C8B-B14F-4D97-AF65-F5344CB8AC3E}">
        <p14:creationId xmlns:p14="http://schemas.microsoft.com/office/powerpoint/2010/main" val="421110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0</TotalTime>
  <Words>1106</Words>
  <Application>Microsoft Office PowerPoint</Application>
  <PresentationFormat>Custom</PresentationFormat>
  <Paragraphs>244</Paragraphs>
  <Slides>30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Arial</vt:lpstr>
      <vt:lpstr>Calibri</vt:lpstr>
      <vt:lpstr>Consolas</vt:lpstr>
      <vt:lpstr>Wingdings</vt:lpstr>
      <vt:lpstr>Wingdings 2</vt:lpstr>
      <vt:lpstr>SoftUni 16x9</vt:lpstr>
      <vt:lpstr>Object-Oriented Programming</vt:lpstr>
      <vt:lpstr>Table of Contents</vt:lpstr>
      <vt:lpstr>SoftUni Diamond Partners</vt:lpstr>
      <vt:lpstr>SoftUni: Levels, Modules, Schedule</vt:lpstr>
      <vt:lpstr>OOP Course</vt:lpstr>
      <vt:lpstr>Course Objectives</vt:lpstr>
      <vt:lpstr>OOP – Course Topics</vt:lpstr>
      <vt:lpstr>OOP – Course Topics (2)</vt:lpstr>
      <vt:lpstr>The Trainers Team</vt:lpstr>
      <vt:lpstr>Trainers Team</vt:lpstr>
      <vt:lpstr>Trainers Team (2)</vt:lpstr>
      <vt:lpstr>Volunteer Teaching Assistants</vt:lpstr>
      <vt:lpstr>OOP Course: More Details </vt:lpstr>
      <vt:lpstr>Training Duration – OOP</vt:lpstr>
      <vt:lpstr>Why OOP?</vt:lpstr>
      <vt:lpstr>Why English?</vt:lpstr>
      <vt:lpstr>OOP Course</vt:lpstr>
      <vt:lpstr>Scoring System for the OOP Course</vt:lpstr>
      <vt:lpstr>The OOP Exam</vt:lpstr>
      <vt:lpstr>Teamwork Project</vt:lpstr>
      <vt:lpstr>Homework Assignments</vt:lpstr>
      <vt:lpstr>Homework Peer Reviews</vt:lpstr>
      <vt:lpstr>Resources</vt:lpstr>
      <vt:lpstr>Course Web Site &amp; Forums</vt:lpstr>
      <vt:lpstr>The OOP Slides and Videos</vt:lpstr>
      <vt:lpstr>Software University Learning System (SULS)</vt:lpstr>
      <vt:lpstr>Summary</vt:lpstr>
      <vt:lpstr>OOP – Course Introduction</vt:lpstr>
      <vt:lpstr>License</vt:lpstr>
      <vt:lpstr>Free Trainings @ Software University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OOP: Course Introduction</dc:title>
  <dc:subject>C# Basics Course</dc:subject>
  <dc:creator/>
  <cp:keywords>OOP, programming, course, SoftUni, Software University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2015-06-01T15:54:16Z</dcterms:modified>
  <cp:category>programming, OOP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